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56" r:id="rId5"/>
    <p:sldId id="260" r:id="rId6"/>
    <p:sldId id="284" r:id="rId7"/>
    <p:sldId id="278" r:id="rId8"/>
    <p:sldId id="264" r:id="rId9"/>
    <p:sldId id="262" r:id="rId10"/>
    <p:sldId id="263" r:id="rId11"/>
    <p:sldId id="272" r:id="rId12"/>
    <p:sldId id="279" r:id="rId13"/>
    <p:sldId id="270" r:id="rId14"/>
    <p:sldId id="280" r:id="rId15"/>
    <p:sldId id="281" r:id="rId16"/>
    <p:sldId id="273" r:id="rId17"/>
    <p:sldId id="274" r:id="rId18"/>
    <p:sldId id="275" r:id="rId19"/>
    <p:sldId id="276" r:id="rId20"/>
    <p:sldId id="282" r:id="rId21"/>
    <p:sldId id="28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yan Hatfield" initials="RH" lastIdx="5" clrIdx="0">
    <p:extLst>
      <p:ext uri="{19B8F6BF-5375-455C-9EA6-DF929625EA0E}">
        <p15:presenceInfo xmlns:p15="http://schemas.microsoft.com/office/powerpoint/2012/main" userId="S::rhatfield@jht.com::6a4f417c-10ac-4f3d-95f2-e85dbd881264" providerId="AD"/>
      </p:ext>
    </p:extLst>
  </p:cmAuthor>
  <p:cmAuthor id="2" name="Shaye Baine" initials="SB" lastIdx="1" clrIdx="1">
    <p:extLst>
      <p:ext uri="{19B8F6BF-5375-455C-9EA6-DF929625EA0E}">
        <p15:presenceInfo xmlns:p15="http://schemas.microsoft.com/office/powerpoint/2012/main" userId="S::sbaine@jht.com::338a8345-7eda-4d9c-9a98-95ca5902a0f3" providerId="AD"/>
      </p:ext>
    </p:extLst>
  </p:cmAuthor>
  <p:cmAuthor id="3" name="Kimberly Lester" initials="KL" lastIdx="4" clrIdx="2">
    <p:extLst>
      <p:ext uri="{19B8F6BF-5375-455C-9EA6-DF929625EA0E}">
        <p15:presenceInfo xmlns:p15="http://schemas.microsoft.com/office/powerpoint/2012/main" userId="S::klester@jht.com::4b5369ca-d3be-4f6a-a7f3-4650025610a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8342" autoAdjust="0"/>
    <p:restoredTop sz="79757" autoAdjust="0"/>
  </p:normalViewPr>
  <p:slideViewPr>
    <p:cSldViewPr snapToGrid="0">
      <p:cViewPr>
        <p:scale>
          <a:sx n="72" d="100"/>
          <a:sy n="72" d="100"/>
        </p:scale>
        <p:origin x="856" y="-5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5267A2-24C8-7046-98DB-F413595785C4}"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3A1CF413-1A85-D549-A28F-5DC8C260965F}">
      <dgm:prSet phldrT="[Text]" custT="1"/>
      <dgm:spPr/>
      <dgm:t>
        <a:bodyPr/>
        <a:lstStyle/>
        <a:p>
          <a:r>
            <a:rPr lang="en-US" sz="2800" dirty="0">
              <a:latin typeface="Arial" panose="020B0604020202020204" pitchFamily="34" charset="0"/>
              <a:cs typeface="Arial" panose="020B0604020202020204" pitchFamily="34" charset="0"/>
            </a:rPr>
            <a:t>Compromised mental health</a:t>
          </a:r>
          <a:r>
            <a:rPr lang="en-US" sz="2800" baseline="30000" dirty="0">
              <a:latin typeface="Arial" panose="020B0604020202020204" pitchFamily="34" charset="0"/>
              <a:cs typeface="Arial" panose="020B0604020202020204" pitchFamily="34" charset="0"/>
            </a:rPr>
            <a:t>1</a:t>
          </a:r>
          <a:endParaRPr lang="en-US" sz="2800" dirty="0">
            <a:latin typeface="Arial" panose="020B0604020202020204" pitchFamily="34" charset="0"/>
            <a:cs typeface="Arial" panose="020B0604020202020204" pitchFamily="34" charset="0"/>
          </a:endParaRPr>
        </a:p>
      </dgm:t>
    </dgm:pt>
    <dgm:pt modelId="{FD0854B1-A7BD-9D47-8A8F-EF31AECF6AE2}" type="parTrans" cxnId="{A87E4802-0FED-1844-8204-FC57E6006B2C}">
      <dgm:prSet/>
      <dgm:spPr/>
      <dgm:t>
        <a:bodyPr/>
        <a:lstStyle/>
        <a:p>
          <a:endParaRPr lang="en-US">
            <a:latin typeface="Arial" panose="020B0604020202020204" pitchFamily="34" charset="0"/>
            <a:cs typeface="Arial" panose="020B0604020202020204" pitchFamily="34" charset="0"/>
          </a:endParaRPr>
        </a:p>
      </dgm:t>
    </dgm:pt>
    <dgm:pt modelId="{57962756-CA01-D44B-8A31-C80A1B839F44}" type="sibTrans" cxnId="{A87E4802-0FED-1844-8204-FC57E6006B2C}">
      <dgm:prSet/>
      <dgm:spPr/>
      <dgm:t>
        <a:bodyPr/>
        <a:lstStyle/>
        <a:p>
          <a:endParaRPr lang="en-US">
            <a:latin typeface="Arial" panose="020B0604020202020204" pitchFamily="34" charset="0"/>
            <a:cs typeface="Arial" panose="020B0604020202020204" pitchFamily="34" charset="0"/>
          </a:endParaRPr>
        </a:p>
      </dgm:t>
    </dgm:pt>
    <dgm:pt modelId="{ACDDAC14-FA2B-5144-950E-495C6F2D5EBB}">
      <dgm:prSet phldrT="[Text]" custT="1"/>
      <dgm:spPr/>
      <dgm:t>
        <a:bodyPr/>
        <a:lstStyle/>
        <a:p>
          <a:r>
            <a:rPr lang="en-US" sz="2800" dirty="0">
              <a:latin typeface="Arial" panose="020B0604020202020204" pitchFamily="34" charset="0"/>
              <a:cs typeface="Arial" panose="020B0604020202020204" pitchFamily="34" charset="0"/>
            </a:rPr>
            <a:t>Increased likelihood of sexual assault</a:t>
          </a:r>
          <a:r>
            <a:rPr lang="en-US" sz="2800" baseline="30000" dirty="0">
              <a:latin typeface="Arial" panose="020B0604020202020204" pitchFamily="34" charset="0"/>
              <a:cs typeface="Arial" panose="020B0604020202020204" pitchFamily="34" charset="0"/>
            </a:rPr>
            <a:t>3</a:t>
          </a:r>
          <a:endParaRPr lang="en-US" sz="2800" dirty="0">
            <a:latin typeface="Arial" panose="020B0604020202020204" pitchFamily="34" charset="0"/>
            <a:cs typeface="Arial" panose="020B0604020202020204" pitchFamily="34" charset="0"/>
          </a:endParaRPr>
        </a:p>
      </dgm:t>
    </dgm:pt>
    <dgm:pt modelId="{BDED03FA-9551-9049-9CF2-7160ED35588F}" type="parTrans" cxnId="{8C73D20F-EE2F-BD4F-833F-A89A677BFAF6}">
      <dgm:prSet/>
      <dgm:spPr/>
      <dgm:t>
        <a:bodyPr/>
        <a:lstStyle/>
        <a:p>
          <a:endParaRPr lang="en-US">
            <a:latin typeface="Arial" panose="020B0604020202020204" pitchFamily="34" charset="0"/>
            <a:cs typeface="Arial" panose="020B0604020202020204" pitchFamily="34" charset="0"/>
          </a:endParaRPr>
        </a:p>
      </dgm:t>
    </dgm:pt>
    <dgm:pt modelId="{42504494-0111-FA40-A85A-ABEE404D5E71}" type="sibTrans" cxnId="{8C73D20F-EE2F-BD4F-833F-A89A677BFAF6}">
      <dgm:prSet/>
      <dgm:spPr/>
      <dgm:t>
        <a:bodyPr/>
        <a:lstStyle/>
        <a:p>
          <a:endParaRPr lang="en-US">
            <a:latin typeface="Arial" panose="020B0604020202020204" pitchFamily="34" charset="0"/>
            <a:cs typeface="Arial" panose="020B0604020202020204" pitchFamily="34" charset="0"/>
          </a:endParaRPr>
        </a:p>
      </dgm:t>
    </dgm:pt>
    <dgm:pt modelId="{7402B157-25D4-8F41-A75B-226C1FF63D51}">
      <dgm:prSet phldrT="[Text]" custT="1"/>
      <dgm:spPr/>
      <dgm:t>
        <a:bodyPr/>
        <a:lstStyle/>
        <a:p>
          <a:r>
            <a:rPr lang="en-US" sz="2800" dirty="0">
              <a:latin typeface="Arial" panose="020B0604020202020204" pitchFamily="34" charset="0"/>
              <a:cs typeface="Arial" panose="020B0604020202020204" pitchFamily="34" charset="0"/>
            </a:rPr>
            <a:t>Lower job satisfaction</a:t>
          </a:r>
          <a:r>
            <a:rPr lang="en-US" sz="2800" baseline="30000" dirty="0">
              <a:latin typeface="Arial" panose="020B0604020202020204" pitchFamily="34" charset="0"/>
              <a:cs typeface="Arial" panose="020B0604020202020204" pitchFamily="34" charset="0"/>
            </a:rPr>
            <a:t>2</a:t>
          </a:r>
          <a:endParaRPr lang="en-US" sz="2800" dirty="0">
            <a:latin typeface="Arial" panose="020B0604020202020204" pitchFamily="34" charset="0"/>
            <a:cs typeface="Arial" panose="020B0604020202020204" pitchFamily="34" charset="0"/>
          </a:endParaRPr>
        </a:p>
      </dgm:t>
    </dgm:pt>
    <dgm:pt modelId="{86108A9A-443B-A241-8433-D61CA26D840F}" type="parTrans" cxnId="{2BFEA2C2-7803-6344-AE70-F1E8B4B9C43D}">
      <dgm:prSet/>
      <dgm:spPr/>
      <dgm:t>
        <a:bodyPr/>
        <a:lstStyle/>
        <a:p>
          <a:endParaRPr lang="en-US">
            <a:latin typeface="Arial" panose="020B0604020202020204" pitchFamily="34" charset="0"/>
            <a:cs typeface="Arial" panose="020B0604020202020204" pitchFamily="34" charset="0"/>
          </a:endParaRPr>
        </a:p>
      </dgm:t>
    </dgm:pt>
    <dgm:pt modelId="{8BF14417-D9D7-E249-87B1-456536165BFA}" type="sibTrans" cxnId="{2BFEA2C2-7803-6344-AE70-F1E8B4B9C43D}">
      <dgm:prSet/>
      <dgm:spPr/>
      <dgm:t>
        <a:bodyPr/>
        <a:lstStyle/>
        <a:p>
          <a:endParaRPr lang="en-US">
            <a:latin typeface="Arial" panose="020B0604020202020204" pitchFamily="34" charset="0"/>
            <a:cs typeface="Arial" panose="020B0604020202020204" pitchFamily="34" charset="0"/>
          </a:endParaRPr>
        </a:p>
      </dgm:t>
    </dgm:pt>
    <dgm:pt modelId="{B3DA582E-0DF6-3F49-AD93-747B053E627E}">
      <dgm:prSet phldrT="[Text]" custT="1"/>
      <dgm:spPr/>
      <dgm:t>
        <a:bodyPr/>
        <a:lstStyle/>
        <a:p>
          <a:r>
            <a:rPr lang="en-US" sz="2800" dirty="0">
              <a:latin typeface="Arial" panose="020B0604020202020204" pitchFamily="34" charset="0"/>
              <a:cs typeface="Arial" panose="020B0604020202020204" pitchFamily="34" charset="0"/>
            </a:rPr>
            <a:t>Impaired physical health</a:t>
          </a:r>
          <a:r>
            <a:rPr lang="en-US" sz="2800" baseline="30000" dirty="0">
              <a:latin typeface="Arial" panose="020B0604020202020204" pitchFamily="34" charset="0"/>
              <a:cs typeface="Arial" panose="020B0604020202020204" pitchFamily="34" charset="0"/>
            </a:rPr>
            <a:t>1</a:t>
          </a:r>
          <a:endParaRPr lang="en-US" sz="2800" dirty="0">
            <a:latin typeface="Arial" panose="020B0604020202020204" pitchFamily="34" charset="0"/>
            <a:cs typeface="Arial" panose="020B0604020202020204" pitchFamily="34" charset="0"/>
          </a:endParaRPr>
        </a:p>
      </dgm:t>
    </dgm:pt>
    <dgm:pt modelId="{722299FC-0756-2643-BF6F-4BC354F68E8E}" type="parTrans" cxnId="{168A5249-D44F-C741-BC05-117BF7D5680B}">
      <dgm:prSet/>
      <dgm:spPr/>
      <dgm:t>
        <a:bodyPr/>
        <a:lstStyle/>
        <a:p>
          <a:endParaRPr lang="en-US">
            <a:latin typeface="Arial" panose="020B0604020202020204" pitchFamily="34" charset="0"/>
            <a:cs typeface="Arial" panose="020B0604020202020204" pitchFamily="34" charset="0"/>
          </a:endParaRPr>
        </a:p>
      </dgm:t>
    </dgm:pt>
    <dgm:pt modelId="{425141A6-02D3-AB4E-ADF8-53F863973233}" type="sibTrans" cxnId="{168A5249-D44F-C741-BC05-117BF7D5680B}">
      <dgm:prSet/>
      <dgm:spPr/>
      <dgm:t>
        <a:bodyPr/>
        <a:lstStyle/>
        <a:p>
          <a:endParaRPr lang="en-US">
            <a:latin typeface="Arial" panose="020B0604020202020204" pitchFamily="34" charset="0"/>
            <a:cs typeface="Arial" panose="020B0604020202020204" pitchFamily="34" charset="0"/>
          </a:endParaRPr>
        </a:p>
      </dgm:t>
    </dgm:pt>
    <dgm:pt modelId="{BA16E790-088D-FF4E-BBD7-762F1D5ECDE0}">
      <dgm:prSet custT="1"/>
      <dgm:spPr/>
      <dgm:t>
        <a:bodyPr/>
        <a:lstStyle/>
        <a:p>
          <a:r>
            <a:rPr lang="en-US" sz="2800" dirty="0">
              <a:latin typeface="Arial" panose="020B0604020202020204" pitchFamily="34" charset="0"/>
              <a:cs typeface="Arial" panose="020B0604020202020204" pitchFamily="34" charset="0"/>
            </a:rPr>
            <a:t>Increased likelihood of substance use</a:t>
          </a:r>
          <a:r>
            <a:rPr lang="en-US" sz="2800" baseline="30000" dirty="0">
              <a:latin typeface="Arial" panose="020B0604020202020204" pitchFamily="34" charset="0"/>
              <a:cs typeface="Arial" panose="020B0604020202020204" pitchFamily="34" charset="0"/>
            </a:rPr>
            <a:t>1</a:t>
          </a:r>
          <a:endParaRPr lang="en-US" sz="2800" dirty="0">
            <a:latin typeface="Arial" panose="020B0604020202020204" pitchFamily="34" charset="0"/>
            <a:cs typeface="Arial" panose="020B0604020202020204" pitchFamily="34" charset="0"/>
          </a:endParaRPr>
        </a:p>
      </dgm:t>
    </dgm:pt>
    <dgm:pt modelId="{944F12AA-D3E9-D848-8B90-5F552E3C58A6}" type="parTrans" cxnId="{BC5064E9-D9A5-D247-BED8-87B43131E250}">
      <dgm:prSet/>
      <dgm:spPr/>
      <dgm:t>
        <a:bodyPr/>
        <a:lstStyle/>
        <a:p>
          <a:endParaRPr lang="en-US">
            <a:latin typeface="Arial" panose="020B0604020202020204" pitchFamily="34" charset="0"/>
            <a:cs typeface="Arial" panose="020B0604020202020204" pitchFamily="34" charset="0"/>
          </a:endParaRPr>
        </a:p>
      </dgm:t>
    </dgm:pt>
    <dgm:pt modelId="{F2D8B581-9478-C941-9FD0-F2E60FAFE438}" type="sibTrans" cxnId="{BC5064E9-D9A5-D247-BED8-87B43131E250}">
      <dgm:prSet/>
      <dgm:spPr/>
      <dgm:t>
        <a:bodyPr/>
        <a:lstStyle/>
        <a:p>
          <a:endParaRPr lang="en-US">
            <a:latin typeface="Arial" panose="020B0604020202020204" pitchFamily="34" charset="0"/>
            <a:cs typeface="Arial" panose="020B0604020202020204" pitchFamily="34" charset="0"/>
          </a:endParaRPr>
        </a:p>
      </dgm:t>
    </dgm:pt>
    <dgm:pt modelId="{1535C0FB-E645-034A-94FD-26B7E3D7041C}" type="pres">
      <dgm:prSet presAssocID="{285267A2-24C8-7046-98DB-F413595785C4}" presName="Name0" presStyleCnt="0">
        <dgm:presLayoutVars>
          <dgm:chMax val="7"/>
          <dgm:chPref val="7"/>
          <dgm:dir/>
        </dgm:presLayoutVars>
      </dgm:prSet>
      <dgm:spPr/>
    </dgm:pt>
    <dgm:pt modelId="{F3DC81FF-4E1B-A14D-8531-3F7EBAB458C3}" type="pres">
      <dgm:prSet presAssocID="{285267A2-24C8-7046-98DB-F413595785C4}" presName="Name1" presStyleCnt="0"/>
      <dgm:spPr/>
    </dgm:pt>
    <dgm:pt modelId="{713DF3B9-CB07-124C-A57B-6A900164F7EF}" type="pres">
      <dgm:prSet presAssocID="{285267A2-24C8-7046-98DB-F413595785C4}" presName="cycle" presStyleCnt="0"/>
      <dgm:spPr/>
    </dgm:pt>
    <dgm:pt modelId="{E389F238-F5BB-0C49-ABCB-BE605CE59D18}" type="pres">
      <dgm:prSet presAssocID="{285267A2-24C8-7046-98DB-F413595785C4}" presName="srcNode" presStyleLbl="node1" presStyleIdx="0" presStyleCnt="5"/>
      <dgm:spPr/>
    </dgm:pt>
    <dgm:pt modelId="{CA666744-457A-9E41-BEEC-F7505D53AB8B}" type="pres">
      <dgm:prSet presAssocID="{285267A2-24C8-7046-98DB-F413595785C4}" presName="conn" presStyleLbl="parChTrans1D2" presStyleIdx="0" presStyleCnt="1"/>
      <dgm:spPr/>
    </dgm:pt>
    <dgm:pt modelId="{DE7048FB-92DD-5B42-BC16-DA2A57AA8F0A}" type="pres">
      <dgm:prSet presAssocID="{285267A2-24C8-7046-98DB-F413595785C4}" presName="extraNode" presStyleLbl="node1" presStyleIdx="0" presStyleCnt="5"/>
      <dgm:spPr/>
    </dgm:pt>
    <dgm:pt modelId="{AF335503-C4B3-264B-A98F-137AA116019D}" type="pres">
      <dgm:prSet presAssocID="{285267A2-24C8-7046-98DB-F413595785C4}" presName="dstNode" presStyleLbl="node1" presStyleIdx="0" presStyleCnt="5"/>
      <dgm:spPr/>
    </dgm:pt>
    <dgm:pt modelId="{135E3571-9A2C-A74D-810B-7AC37D3E4882}" type="pres">
      <dgm:prSet presAssocID="{3A1CF413-1A85-D549-A28F-5DC8C260965F}" presName="text_1" presStyleLbl="node1" presStyleIdx="0" presStyleCnt="5">
        <dgm:presLayoutVars>
          <dgm:bulletEnabled val="1"/>
        </dgm:presLayoutVars>
      </dgm:prSet>
      <dgm:spPr/>
    </dgm:pt>
    <dgm:pt modelId="{2C26082C-01CE-C845-8883-20FE54565F1B}" type="pres">
      <dgm:prSet presAssocID="{3A1CF413-1A85-D549-A28F-5DC8C260965F}" presName="accent_1" presStyleCnt="0"/>
      <dgm:spPr/>
    </dgm:pt>
    <dgm:pt modelId="{515D1075-A915-BE43-AC1D-DFFCEDBBACAF}" type="pres">
      <dgm:prSet presAssocID="{3A1CF413-1A85-D549-A28F-5DC8C260965F}" presName="accentRepeatNode" presStyleLbl="solidFgAcc1" presStyleIdx="0" presStyleCnt="5"/>
      <dgm:spPr/>
    </dgm:pt>
    <dgm:pt modelId="{44CBB560-A194-0644-BAB6-EF3F66B5EB6F}" type="pres">
      <dgm:prSet presAssocID="{B3DA582E-0DF6-3F49-AD93-747B053E627E}" presName="text_2" presStyleLbl="node1" presStyleIdx="1" presStyleCnt="5">
        <dgm:presLayoutVars>
          <dgm:bulletEnabled val="1"/>
        </dgm:presLayoutVars>
      </dgm:prSet>
      <dgm:spPr/>
    </dgm:pt>
    <dgm:pt modelId="{42A9407B-2986-7241-B405-1D20CCCE600C}" type="pres">
      <dgm:prSet presAssocID="{B3DA582E-0DF6-3F49-AD93-747B053E627E}" presName="accent_2" presStyleCnt="0"/>
      <dgm:spPr/>
    </dgm:pt>
    <dgm:pt modelId="{914A50BB-28FC-BF44-9277-7C3C8B4AF64B}" type="pres">
      <dgm:prSet presAssocID="{B3DA582E-0DF6-3F49-AD93-747B053E627E}" presName="accentRepeatNode" presStyleLbl="solidFgAcc1" presStyleIdx="1" presStyleCnt="5"/>
      <dgm:spPr/>
    </dgm:pt>
    <dgm:pt modelId="{016A328D-9E99-4646-8DE8-4C49EA98D909}" type="pres">
      <dgm:prSet presAssocID="{7402B157-25D4-8F41-A75B-226C1FF63D51}" presName="text_3" presStyleLbl="node1" presStyleIdx="2" presStyleCnt="5">
        <dgm:presLayoutVars>
          <dgm:bulletEnabled val="1"/>
        </dgm:presLayoutVars>
      </dgm:prSet>
      <dgm:spPr/>
    </dgm:pt>
    <dgm:pt modelId="{F9DB57DF-1464-1D48-A740-873A102DE43F}" type="pres">
      <dgm:prSet presAssocID="{7402B157-25D4-8F41-A75B-226C1FF63D51}" presName="accent_3" presStyleCnt="0"/>
      <dgm:spPr/>
    </dgm:pt>
    <dgm:pt modelId="{5D3F76A8-51EB-B240-A27B-A45B2B65AD20}" type="pres">
      <dgm:prSet presAssocID="{7402B157-25D4-8F41-A75B-226C1FF63D51}" presName="accentRepeatNode" presStyleLbl="solidFgAcc1" presStyleIdx="2" presStyleCnt="5"/>
      <dgm:spPr/>
    </dgm:pt>
    <dgm:pt modelId="{BB9335F9-9258-024C-8133-C2D2AF2F3909}" type="pres">
      <dgm:prSet presAssocID="{ACDDAC14-FA2B-5144-950E-495C6F2D5EBB}" presName="text_4" presStyleLbl="node1" presStyleIdx="3" presStyleCnt="5">
        <dgm:presLayoutVars>
          <dgm:bulletEnabled val="1"/>
        </dgm:presLayoutVars>
      </dgm:prSet>
      <dgm:spPr/>
    </dgm:pt>
    <dgm:pt modelId="{9CB2C7AD-C2E8-8846-84CF-171F33146A99}" type="pres">
      <dgm:prSet presAssocID="{ACDDAC14-FA2B-5144-950E-495C6F2D5EBB}" presName="accent_4" presStyleCnt="0"/>
      <dgm:spPr/>
    </dgm:pt>
    <dgm:pt modelId="{DB96E0AE-A799-2B40-BF91-A7D938153340}" type="pres">
      <dgm:prSet presAssocID="{ACDDAC14-FA2B-5144-950E-495C6F2D5EBB}" presName="accentRepeatNode" presStyleLbl="solidFgAcc1" presStyleIdx="3" presStyleCnt="5"/>
      <dgm:spPr/>
    </dgm:pt>
    <dgm:pt modelId="{56D1E975-704E-654A-8D3B-F44AAD232D98}" type="pres">
      <dgm:prSet presAssocID="{BA16E790-088D-FF4E-BBD7-762F1D5ECDE0}" presName="text_5" presStyleLbl="node1" presStyleIdx="4" presStyleCnt="5">
        <dgm:presLayoutVars>
          <dgm:bulletEnabled val="1"/>
        </dgm:presLayoutVars>
      </dgm:prSet>
      <dgm:spPr/>
    </dgm:pt>
    <dgm:pt modelId="{1C4633C9-4596-BD4D-B6F5-3B82851A07EB}" type="pres">
      <dgm:prSet presAssocID="{BA16E790-088D-FF4E-BBD7-762F1D5ECDE0}" presName="accent_5" presStyleCnt="0"/>
      <dgm:spPr/>
    </dgm:pt>
    <dgm:pt modelId="{1DE7DA1B-4890-DD48-AE25-9D4D869875C3}" type="pres">
      <dgm:prSet presAssocID="{BA16E790-088D-FF4E-BBD7-762F1D5ECDE0}" presName="accentRepeatNode" presStyleLbl="solidFgAcc1" presStyleIdx="4" presStyleCnt="5"/>
      <dgm:spPr/>
    </dgm:pt>
  </dgm:ptLst>
  <dgm:cxnLst>
    <dgm:cxn modelId="{23B5F200-28EB-3B44-B2E7-CE19E747CF33}" type="presOf" srcId="{3A1CF413-1A85-D549-A28F-5DC8C260965F}" destId="{135E3571-9A2C-A74D-810B-7AC37D3E4882}" srcOrd="0" destOrd="0" presId="urn:microsoft.com/office/officeart/2008/layout/VerticalCurvedList"/>
    <dgm:cxn modelId="{A87E4802-0FED-1844-8204-FC57E6006B2C}" srcId="{285267A2-24C8-7046-98DB-F413595785C4}" destId="{3A1CF413-1A85-D549-A28F-5DC8C260965F}" srcOrd="0" destOrd="0" parTransId="{FD0854B1-A7BD-9D47-8A8F-EF31AECF6AE2}" sibTransId="{57962756-CA01-D44B-8A31-C80A1B839F44}"/>
    <dgm:cxn modelId="{8C73D20F-EE2F-BD4F-833F-A89A677BFAF6}" srcId="{285267A2-24C8-7046-98DB-F413595785C4}" destId="{ACDDAC14-FA2B-5144-950E-495C6F2D5EBB}" srcOrd="3" destOrd="0" parTransId="{BDED03FA-9551-9049-9CF2-7160ED35588F}" sibTransId="{42504494-0111-FA40-A85A-ABEE404D5E71}"/>
    <dgm:cxn modelId="{168A5249-D44F-C741-BC05-117BF7D5680B}" srcId="{285267A2-24C8-7046-98DB-F413595785C4}" destId="{B3DA582E-0DF6-3F49-AD93-747B053E627E}" srcOrd="1" destOrd="0" parTransId="{722299FC-0756-2643-BF6F-4BC354F68E8E}" sibTransId="{425141A6-02D3-AB4E-ADF8-53F863973233}"/>
    <dgm:cxn modelId="{E979DA53-4FF8-EC43-B091-183564207734}" type="presOf" srcId="{57962756-CA01-D44B-8A31-C80A1B839F44}" destId="{CA666744-457A-9E41-BEEC-F7505D53AB8B}" srcOrd="0" destOrd="0" presId="urn:microsoft.com/office/officeart/2008/layout/VerticalCurvedList"/>
    <dgm:cxn modelId="{D96B0DB5-0438-8142-A3A1-66CFC5FC32AE}" type="presOf" srcId="{BA16E790-088D-FF4E-BBD7-762F1D5ECDE0}" destId="{56D1E975-704E-654A-8D3B-F44AAD232D98}" srcOrd="0" destOrd="0" presId="urn:microsoft.com/office/officeart/2008/layout/VerticalCurvedList"/>
    <dgm:cxn modelId="{84E779B6-93E1-0647-B813-38B4F0676F09}" type="presOf" srcId="{285267A2-24C8-7046-98DB-F413595785C4}" destId="{1535C0FB-E645-034A-94FD-26B7E3D7041C}" srcOrd="0" destOrd="0" presId="urn:microsoft.com/office/officeart/2008/layout/VerticalCurvedList"/>
    <dgm:cxn modelId="{2BFEA2C2-7803-6344-AE70-F1E8B4B9C43D}" srcId="{285267A2-24C8-7046-98DB-F413595785C4}" destId="{7402B157-25D4-8F41-A75B-226C1FF63D51}" srcOrd="2" destOrd="0" parTransId="{86108A9A-443B-A241-8433-D61CA26D840F}" sibTransId="{8BF14417-D9D7-E249-87B1-456536165BFA}"/>
    <dgm:cxn modelId="{E177C3E1-6790-B741-BED2-6022527992DC}" type="presOf" srcId="{B3DA582E-0DF6-3F49-AD93-747B053E627E}" destId="{44CBB560-A194-0644-BAB6-EF3F66B5EB6F}" srcOrd="0" destOrd="0" presId="urn:microsoft.com/office/officeart/2008/layout/VerticalCurvedList"/>
    <dgm:cxn modelId="{BC5064E9-D9A5-D247-BED8-87B43131E250}" srcId="{285267A2-24C8-7046-98DB-F413595785C4}" destId="{BA16E790-088D-FF4E-BBD7-762F1D5ECDE0}" srcOrd="4" destOrd="0" parTransId="{944F12AA-D3E9-D848-8B90-5F552E3C58A6}" sibTransId="{F2D8B581-9478-C941-9FD0-F2E60FAFE438}"/>
    <dgm:cxn modelId="{08287CE9-410B-7948-9D39-3B651746FDE8}" type="presOf" srcId="{ACDDAC14-FA2B-5144-950E-495C6F2D5EBB}" destId="{BB9335F9-9258-024C-8133-C2D2AF2F3909}" srcOrd="0" destOrd="0" presId="urn:microsoft.com/office/officeart/2008/layout/VerticalCurvedList"/>
    <dgm:cxn modelId="{A1AA5CF0-2F11-8941-8431-A6FA592817C0}" type="presOf" srcId="{7402B157-25D4-8F41-A75B-226C1FF63D51}" destId="{016A328D-9E99-4646-8DE8-4C49EA98D909}" srcOrd="0" destOrd="0" presId="urn:microsoft.com/office/officeart/2008/layout/VerticalCurvedList"/>
    <dgm:cxn modelId="{BEEC0989-E5C1-B444-B5F0-FF16B0044010}" type="presParOf" srcId="{1535C0FB-E645-034A-94FD-26B7E3D7041C}" destId="{F3DC81FF-4E1B-A14D-8531-3F7EBAB458C3}" srcOrd="0" destOrd="0" presId="urn:microsoft.com/office/officeart/2008/layout/VerticalCurvedList"/>
    <dgm:cxn modelId="{7FD6326F-02C7-1249-B90C-8821259A8B67}" type="presParOf" srcId="{F3DC81FF-4E1B-A14D-8531-3F7EBAB458C3}" destId="{713DF3B9-CB07-124C-A57B-6A900164F7EF}" srcOrd="0" destOrd="0" presId="urn:microsoft.com/office/officeart/2008/layout/VerticalCurvedList"/>
    <dgm:cxn modelId="{FA55A454-713A-D540-9B32-34638FD9B293}" type="presParOf" srcId="{713DF3B9-CB07-124C-A57B-6A900164F7EF}" destId="{E389F238-F5BB-0C49-ABCB-BE605CE59D18}" srcOrd="0" destOrd="0" presId="urn:microsoft.com/office/officeart/2008/layout/VerticalCurvedList"/>
    <dgm:cxn modelId="{374463E5-3EFE-D04E-8C1B-7615DE2DA886}" type="presParOf" srcId="{713DF3B9-CB07-124C-A57B-6A900164F7EF}" destId="{CA666744-457A-9E41-BEEC-F7505D53AB8B}" srcOrd="1" destOrd="0" presId="urn:microsoft.com/office/officeart/2008/layout/VerticalCurvedList"/>
    <dgm:cxn modelId="{702024B7-F351-E647-9BDF-A7EBCDF5946D}" type="presParOf" srcId="{713DF3B9-CB07-124C-A57B-6A900164F7EF}" destId="{DE7048FB-92DD-5B42-BC16-DA2A57AA8F0A}" srcOrd="2" destOrd="0" presId="urn:microsoft.com/office/officeart/2008/layout/VerticalCurvedList"/>
    <dgm:cxn modelId="{CB63E3BE-4740-F345-800D-A2EB5926C1E2}" type="presParOf" srcId="{713DF3B9-CB07-124C-A57B-6A900164F7EF}" destId="{AF335503-C4B3-264B-A98F-137AA116019D}" srcOrd="3" destOrd="0" presId="urn:microsoft.com/office/officeart/2008/layout/VerticalCurvedList"/>
    <dgm:cxn modelId="{2EB16273-6C32-FF4A-9B58-09E4D0C7E60A}" type="presParOf" srcId="{F3DC81FF-4E1B-A14D-8531-3F7EBAB458C3}" destId="{135E3571-9A2C-A74D-810B-7AC37D3E4882}" srcOrd="1" destOrd="0" presId="urn:microsoft.com/office/officeart/2008/layout/VerticalCurvedList"/>
    <dgm:cxn modelId="{C7E227C3-FD20-9848-97FF-405E1150D4B6}" type="presParOf" srcId="{F3DC81FF-4E1B-A14D-8531-3F7EBAB458C3}" destId="{2C26082C-01CE-C845-8883-20FE54565F1B}" srcOrd="2" destOrd="0" presId="urn:microsoft.com/office/officeart/2008/layout/VerticalCurvedList"/>
    <dgm:cxn modelId="{7647BCD1-184F-884E-BE3C-13FAE61FFD82}" type="presParOf" srcId="{2C26082C-01CE-C845-8883-20FE54565F1B}" destId="{515D1075-A915-BE43-AC1D-DFFCEDBBACAF}" srcOrd="0" destOrd="0" presId="urn:microsoft.com/office/officeart/2008/layout/VerticalCurvedList"/>
    <dgm:cxn modelId="{237CA4DB-C5AB-D64E-BDC8-98A32D198943}" type="presParOf" srcId="{F3DC81FF-4E1B-A14D-8531-3F7EBAB458C3}" destId="{44CBB560-A194-0644-BAB6-EF3F66B5EB6F}" srcOrd="3" destOrd="0" presId="urn:microsoft.com/office/officeart/2008/layout/VerticalCurvedList"/>
    <dgm:cxn modelId="{78FABBA5-DC9D-D844-8C22-743C6859974C}" type="presParOf" srcId="{F3DC81FF-4E1B-A14D-8531-3F7EBAB458C3}" destId="{42A9407B-2986-7241-B405-1D20CCCE600C}" srcOrd="4" destOrd="0" presId="urn:microsoft.com/office/officeart/2008/layout/VerticalCurvedList"/>
    <dgm:cxn modelId="{4B09DF47-70DE-AA46-980B-4EB2BF69BB9B}" type="presParOf" srcId="{42A9407B-2986-7241-B405-1D20CCCE600C}" destId="{914A50BB-28FC-BF44-9277-7C3C8B4AF64B}" srcOrd="0" destOrd="0" presId="urn:microsoft.com/office/officeart/2008/layout/VerticalCurvedList"/>
    <dgm:cxn modelId="{5AED7B64-3C1B-BE4F-BBF0-467364D725C5}" type="presParOf" srcId="{F3DC81FF-4E1B-A14D-8531-3F7EBAB458C3}" destId="{016A328D-9E99-4646-8DE8-4C49EA98D909}" srcOrd="5" destOrd="0" presId="urn:microsoft.com/office/officeart/2008/layout/VerticalCurvedList"/>
    <dgm:cxn modelId="{E136917B-AE58-D948-8B4B-F4AFE1EAD311}" type="presParOf" srcId="{F3DC81FF-4E1B-A14D-8531-3F7EBAB458C3}" destId="{F9DB57DF-1464-1D48-A740-873A102DE43F}" srcOrd="6" destOrd="0" presId="urn:microsoft.com/office/officeart/2008/layout/VerticalCurvedList"/>
    <dgm:cxn modelId="{F8A96798-A5FC-C349-B7C0-8F5BF8D645D8}" type="presParOf" srcId="{F9DB57DF-1464-1D48-A740-873A102DE43F}" destId="{5D3F76A8-51EB-B240-A27B-A45B2B65AD20}" srcOrd="0" destOrd="0" presId="urn:microsoft.com/office/officeart/2008/layout/VerticalCurvedList"/>
    <dgm:cxn modelId="{17DF541D-335C-EC4F-B916-12223FDFB187}" type="presParOf" srcId="{F3DC81FF-4E1B-A14D-8531-3F7EBAB458C3}" destId="{BB9335F9-9258-024C-8133-C2D2AF2F3909}" srcOrd="7" destOrd="0" presId="urn:microsoft.com/office/officeart/2008/layout/VerticalCurvedList"/>
    <dgm:cxn modelId="{773BCC20-EBE7-1A48-81C2-2F94C2E27CF6}" type="presParOf" srcId="{F3DC81FF-4E1B-A14D-8531-3F7EBAB458C3}" destId="{9CB2C7AD-C2E8-8846-84CF-171F33146A99}" srcOrd="8" destOrd="0" presId="urn:microsoft.com/office/officeart/2008/layout/VerticalCurvedList"/>
    <dgm:cxn modelId="{9EE9D706-604B-7E46-9084-88241843315A}" type="presParOf" srcId="{9CB2C7AD-C2E8-8846-84CF-171F33146A99}" destId="{DB96E0AE-A799-2B40-BF91-A7D938153340}" srcOrd="0" destOrd="0" presId="urn:microsoft.com/office/officeart/2008/layout/VerticalCurvedList"/>
    <dgm:cxn modelId="{48814892-94E7-A440-89AF-9058B9BD0F2B}" type="presParOf" srcId="{F3DC81FF-4E1B-A14D-8531-3F7EBAB458C3}" destId="{56D1E975-704E-654A-8D3B-F44AAD232D98}" srcOrd="9" destOrd="0" presId="urn:microsoft.com/office/officeart/2008/layout/VerticalCurvedList"/>
    <dgm:cxn modelId="{71C81458-E715-5443-B221-F207186F7594}" type="presParOf" srcId="{F3DC81FF-4E1B-A14D-8531-3F7EBAB458C3}" destId="{1C4633C9-4596-BD4D-B6F5-3B82851A07EB}" srcOrd="10" destOrd="0" presId="urn:microsoft.com/office/officeart/2008/layout/VerticalCurvedList"/>
    <dgm:cxn modelId="{5F6920B5-0D31-3542-BA00-1934B559F52E}" type="presParOf" srcId="{1C4633C9-4596-BD4D-B6F5-3B82851A07EB}" destId="{1DE7DA1B-4890-DD48-AE25-9D4D869875C3}" srcOrd="0" destOrd="0" presId="urn:microsoft.com/office/officeart/2008/layout/VerticalCurv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85267A2-24C8-7046-98DB-F413595785C4}"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3A1CF413-1A85-D549-A28F-5DC8C260965F}">
      <dgm:prSet phldrT="[Text]" custT="1"/>
      <dgm:spPr/>
      <dgm:t>
        <a:bodyPr/>
        <a:lstStyle/>
        <a:p>
          <a:r>
            <a:rPr lang="en-US" sz="2800" dirty="0">
              <a:latin typeface="Arial" panose="020B0604020202020204" pitchFamily="34" charset="0"/>
              <a:cs typeface="Arial" panose="020B0604020202020204" pitchFamily="34" charset="0"/>
            </a:rPr>
            <a:t>Diminished trust in other team members</a:t>
          </a:r>
          <a:r>
            <a:rPr lang="en-US" sz="2800" baseline="30000" dirty="0">
              <a:latin typeface="Arial" panose="020B0604020202020204" pitchFamily="34" charset="0"/>
              <a:cs typeface="Arial" panose="020B0604020202020204" pitchFamily="34" charset="0"/>
            </a:rPr>
            <a:t>1</a:t>
          </a:r>
          <a:endParaRPr lang="en-US" sz="2800" dirty="0">
            <a:latin typeface="Arial" panose="020B0604020202020204" pitchFamily="34" charset="0"/>
            <a:cs typeface="Arial" panose="020B0604020202020204" pitchFamily="34" charset="0"/>
          </a:endParaRPr>
        </a:p>
      </dgm:t>
    </dgm:pt>
    <dgm:pt modelId="{FD0854B1-A7BD-9D47-8A8F-EF31AECF6AE2}" type="parTrans" cxnId="{A87E4802-0FED-1844-8204-FC57E6006B2C}">
      <dgm:prSet/>
      <dgm:spPr/>
      <dgm:t>
        <a:bodyPr/>
        <a:lstStyle/>
        <a:p>
          <a:endParaRPr lang="en-US">
            <a:latin typeface="Arial" panose="020B0604020202020204" pitchFamily="34" charset="0"/>
            <a:cs typeface="Arial" panose="020B0604020202020204" pitchFamily="34" charset="0"/>
          </a:endParaRPr>
        </a:p>
      </dgm:t>
    </dgm:pt>
    <dgm:pt modelId="{57962756-CA01-D44B-8A31-C80A1B839F44}" type="sibTrans" cxnId="{A87E4802-0FED-1844-8204-FC57E6006B2C}">
      <dgm:prSet/>
      <dgm:spPr/>
      <dgm:t>
        <a:bodyPr/>
        <a:lstStyle/>
        <a:p>
          <a:endParaRPr lang="en-US">
            <a:latin typeface="Arial" panose="020B0604020202020204" pitchFamily="34" charset="0"/>
            <a:cs typeface="Arial" panose="020B0604020202020204" pitchFamily="34" charset="0"/>
          </a:endParaRPr>
        </a:p>
      </dgm:t>
    </dgm:pt>
    <dgm:pt modelId="{7402B157-25D4-8F41-A75B-226C1FF63D51}">
      <dgm:prSet phldrT="[Text]" custT="1"/>
      <dgm:spPr/>
      <dgm:t>
        <a:bodyPr/>
        <a:lstStyle/>
        <a:p>
          <a:r>
            <a:rPr lang="en-US" sz="2800" dirty="0">
              <a:latin typeface="Arial" panose="020B0604020202020204" pitchFamily="34" charset="0"/>
              <a:cs typeface="Arial" panose="020B0604020202020204" pitchFamily="34" charset="0"/>
            </a:rPr>
            <a:t>Loss of faith in leaders</a:t>
          </a:r>
          <a:r>
            <a:rPr lang="en-US" sz="2800" baseline="30000" dirty="0">
              <a:latin typeface="Arial" panose="020B0604020202020204" pitchFamily="34" charset="0"/>
              <a:cs typeface="Arial" panose="020B0604020202020204" pitchFamily="34" charset="0"/>
            </a:rPr>
            <a:t>1</a:t>
          </a:r>
          <a:endParaRPr lang="en-US" sz="2800" dirty="0">
            <a:latin typeface="Arial" panose="020B0604020202020204" pitchFamily="34" charset="0"/>
            <a:cs typeface="Arial" panose="020B0604020202020204" pitchFamily="34" charset="0"/>
          </a:endParaRPr>
        </a:p>
      </dgm:t>
    </dgm:pt>
    <dgm:pt modelId="{86108A9A-443B-A241-8433-D61CA26D840F}" type="parTrans" cxnId="{2BFEA2C2-7803-6344-AE70-F1E8B4B9C43D}">
      <dgm:prSet/>
      <dgm:spPr/>
      <dgm:t>
        <a:bodyPr/>
        <a:lstStyle/>
        <a:p>
          <a:endParaRPr lang="en-US">
            <a:latin typeface="Arial" panose="020B0604020202020204" pitchFamily="34" charset="0"/>
            <a:cs typeface="Arial" panose="020B0604020202020204" pitchFamily="34" charset="0"/>
          </a:endParaRPr>
        </a:p>
      </dgm:t>
    </dgm:pt>
    <dgm:pt modelId="{8BF14417-D9D7-E249-87B1-456536165BFA}" type="sibTrans" cxnId="{2BFEA2C2-7803-6344-AE70-F1E8B4B9C43D}">
      <dgm:prSet/>
      <dgm:spPr/>
      <dgm:t>
        <a:bodyPr/>
        <a:lstStyle/>
        <a:p>
          <a:endParaRPr lang="en-US">
            <a:latin typeface="Arial" panose="020B0604020202020204" pitchFamily="34" charset="0"/>
            <a:cs typeface="Arial" panose="020B0604020202020204" pitchFamily="34" charset="0"/>
          </a:endParaRPr>
        </a:p>
      </dgm:t>
    </dgm:pt>
    <dgm:pt modelId="{B3DA582E-0DF6-3F49-AD93-747B053E627E}">
      <dgm:prSet phldrT="[Text]" custT="1"/>
      <dgm:spPr/>
      <dgm:t>
        <a:bodyPr/>
        <a:lstStyle/>
        <a:p>
          <a:r>
            <a:rPr lang="en-US" sz="2800" dirty="0">
              <a:latin typeface="Arial" panose="020B0604020202020204" pitchFamily="34" charset="0"/>
              <a:cs typeface="Arial" panose="020B0604020202020204" pitchFamily="34" charset="0"/>
            </a:rPr>
            <a:t>Weakened unit cohesion</a:t>
          </a:r>
          <a:r>
            <a:rPr lang="en-US" sz="2800" baseline="30000" dirty="0">
              <a:latin typeface="Arial" panose="020B0604020202020204" pitchFamily="34" charset="0"/>
              <a:cs typeface="Arial" panose="020B0604020202020204" pitchFamily="34" charset="0"/>
            </a:rPr>
            <a:t>1</a:t>
          </a:r>
          <a:endParaRPr lang="en-US" sz="2800" dirty="0">
            <a:latin typeface="Arial" panose="020B0604020202020204" pitchFamily="34" charset="0"/>
            <a:cs typeface="Arial" panose="020B0604020202020204" pitchFamily="34" charset="0"/>
          </a:endParaRPr>
        </a:p>
      </dgm:t>
    </dgm:pt>
    <dgm:pt modelId="{722299FC-0756-2643-BF6F-4BC354F68E8E}" type="parTrans" cxnId="{168A5249-D44F-C741-BC05-117BF7D5680B}">
      <dgm:prSet/>
      <dgm:spPr/>
      <dgm:t>
        <a:bodyPr/>
        <a:lstStyle/>
        <a:p>
          <a:endParaRPr lang="en-US">
            <a:latin typeface="Arial" panose="020B0604020202020204" pitchFamily="34" charset="0"/>
            <a:cs typeface="Arial" panose="020B0604020202020204" pitchFamily="34" charset="0"/>
          </a:endParaRPr>
        </a:p>
      </dgm:t>
    </dgm:pt>
    <dgm:pt modelId="{425141A6-02D3-AB4E-ADF8-53F863973233}" type="sibTrans" cxnId="{168A5249-D44F-C741-BC05-117BF7D5680B}">
      <dgm:prSet/>
      <dgm:spPr/>
      <dgm:t>
        <a:bodyPr/>
        <a:lstStyle/>
        <a:p>
          <a:endParaRPr lang="en-US">
            <a:latin typeface="Arial" panose="020B0604020202020204" pitchFamily="34" charset="0"/>
            <a:cs typeface="Arial" panose="020B0604020202020204" pitchFamily="34" charset="0"/>
          </a:endParaRPr>
        </a:p>
      </dgm:t>
    </dgm:pt>
    <dgm:pt modelId="{1535C0FB-E645-034A-94FD-26B7E3D7041C}" type="pres">
      <dgm:prSet presAssocID="{285267A2-24C8-7046-98DB-F413595785C4}" presName="Name0" presStyleCnt="0">
        <dgm:presLayoutVars>
          <dgm:chMax val="7"/>
          <dgm:chPref val="7"/>
          <dgm:dir/>
        </dgm:presLayoutVars>
      </dgm:prSet>
      <dgm:spPr/>
    </dgm:pt>
    <dgm:pt modelId="{F3DC81FF-4E1B-A14D-8531-3F7EBAB458C3}" type="pres">
      <dgm:prSet presAssocID="{285267A2-24C8-7046-98DB-F413595785C4}" presName="Name1" presStyleCnt="0"/>
      <dgm:spPr/>
    </dgm:pt>
    <dgm:pt modelId="{713DF3B9-CB07-124C-A57B-6A900164F7EF}" type="pres">
      <dgm:prSet presAssocID="{285267A2-24C8-7046-98DB-F413595785C4}" presName="cycle" presStyleCnt="0"/>
      <dgm:spPr/>
    </dgm:pt>
    <dgm:pt modelId="{E389F238-F5BB-0C49-ABCB-BE605CE59D18}" type="pres">
      <dgm:prSet presAssocID="{285267A2-24C8-7046-98DB-F413595785C4}" presName="srcNode" presStyleLbl="node1" presStyleIdx="0" presStyleCnt="3"/>
      <dgm:spPr/>
    </dgm:pt>
    <dgm:pt modelId="{CA666744-457A-9E41-BEEC-F7505D53AB8B}" type="pres">
      <dgm:prSet presAssocID="{285267A2-24C8-7046-98DB-F413595785C4}" presName="conn" presStyleLbl="parChTrans1D2" presStyleIdx="0" presStyleCnt="1"/>
      <dgm:spPr/>
    </dgm:pt>
    <dgm:pt modelId="{DE7048FB-92DD-5B42-BC16-DA2A57AA8F0A}" type="pres">
      <dgm:prSet presAssocID="{285267A2-24C8-7046-98DB-F413595785C4}" presName="extraNode" presStyleLbl="node1" presStyleIdx="0" presStyleCnt="3"/>
      <dgm:spPr/>
    </dgm:pt>
    <dgm:pt modelId="{AF335503-C4B3-264B-A98F-137AA116019D}" type="pres">
      <dgm:prSet presAssocID="{285267A2-24C8-7046-98DB-F413595785C4}" presName="dstNode" presStyleLbl="node1" presStyleIdx="0" presStyleCnt="3"/>
      <dgm:spPr/>
    </dgm:pt>
    <dgm:pt modelId="{135E3571-9A2C-A74D-810B-7AC37D3E4882}" type="pres">
      <dgm:prSet presAssocID="{3A1CF413-1A85-D549-A28F-5DC8C260965F}" presName="text_1" presStyleLbl="node1" presStyleIdx="0" presStyleCnt="3">
        <dgm:presLayoutVars>
          <dgm:bulletEnabled val="1"/>
        </dgm:presLayoutVars>
      </dgm:prSet>
      <dgm:spPr/>
    </dgm:pt>
    <dgm:pt modelId="{2C26082C-01CE-C845-8883-20FE54565F1B}" type="pres">
      <dgm:prSet presAssocID="{3A1CF413-1A85-D549-A28F-5DC8C260965F}" presName="accent_1" presStyleCnt="0"/>
      <dgm:spPr/>
    </dgm:pt>
    <dgm:pt modelId="{515D1075-A915-BE43-AC1D-DFFCEDBBACAF}" type="pres">
      <dgm:prSet presAssocID="{3A1CF413-1A85-D549-A28F-5DC8C260965F}" presName="accentRepeatNode" presStyleLbl="solidFgAcc1" presStyleIdx="0" presStyleCnt="3"/>
      <dgm:spPr/>
    </dgm:pt>
    <dgm:pt modelId="{44CBB560-A194-0644-BAB6-EF3F66B5EB6F}" type="pres">
      <dgm:prSet presAssocID="{B3DA582E-0DF6-3F49-AD93-747B053E627E}" presName="text_2" presStyleLbl="node1" presStyleIdx="1" presStyleCnt="3">
        <dgm:presLayoutVars>
          <dgm:bulletEnabled val="1"/>
        </dgm:presLayoutVars>
      </dgm:prSet>
      <dgm:spPr/>
    </dgm:pt>
    <dgm:pt modelId="{42A9407B-2986-7241-B405-1D20CCCE600C}" type="pres">
      <dgm:prSet presAssocID="{B3DA582E-0DF6-3F49-AD93-747B053E627E}" presName="accent_2" presStyleCnt="0"/>
      <dgm:spPr/>
    </dgm:pt>
    <dgm:pt modelId="{914A50BB-28FC-BF44-9277-7C3C8B4AF64B}" type="pres">
      <dgm:prSet presAssocID="{B3DA582E-0DF6-3F49-AD93-747B053E627E}" presName="accentRepeatNode" presStyleLbl="solidFgAcc1" presStyleIdx="1" presStyleCnt="3"/>
      <dgm:spPr/>
    </dgm:pt>
    <dgm:pt modelId="{016A328D-9E99-4646-8DE8-4C49EA98D909}" type="pres">
      <dgm:prSet presAssocID="{7402B157-25D4-8F41-A75B-226C1FF63D51}" presName="text_3" presStyleLbl="node1" presStyleIdx="2" presStyleCnt="3">
        <dgm:presLayoutVars>
          <dgm:bulletEnabled val="1"/>
        </dgm:presLayoutVars>
      </dgm:prSet>
      <dgm:spPr/>
    </dgm:pt>
    <dgm:pt modelId="{F9DB57DF-1464-1D48-A740-873A102DE43F}" type="pres">
      <dgm:prSet presAssocID="{7402B157-25D4-8F41-A75B-226C1FF63D51}" presName="accent_3" presStyleCnt="0"/>
      <dgm:spPr/>
    </dgm:pt>
    <dgm:pt modelId="{5D3F76A8-51EB-B240-A27B-A45B2B65AD20}" type="pres">
      <dgm:prSet presAssocID="{7402B157-25D4-8F41-A75B-226C1FF63D51}" presName="accentRepeatNode" presStyleLbl="solidFgAcc1" presStyleIdx="2" presStyleCnt="3"/>
      <dgm:spPr/>
    </dgm:pt>
  </dgm:ptLst>
  <dgm:cxnLst>
    <dgm:cxn modelId="{23B5F200-28EB-3B44-B2E7-CE19E747CF33}" type="presOf" srcId="{3A1CF413-1A85-D549-A28F-5DC8C260965F}" destId="{135E3571-9A2C-A74D-810B-7AC37D3E4882}" srcOrd="0" destOrd="0" presId="urn:microsoft.com/office/officeart/2008/layout/VerticalCurvedList"/>
    <dgm:cxn modelId="{A87E4802-0FED-1844-8204-FC57E6006B2C}" srcId="{285267A2-24C8-7046-98DB-F413595785C4}" destId="{3A1CF413-1A85-D549-A28F-5DC8C260965F}" srcOrd="0" destOrd="0" parTransId="{FD0854B1-A7BD-9D47-8A8F-EF31AECF6AE2}" sibTransId="{57962756-CA01-D44B-8A31-C80A1B839F44}"/>
    <dgm:cxn modelId="{168A5249-D44F-C741-BC05-117BF7D5680B}" srcId="{285267A2-24C8-7046-98DB-F413595785C4}" destId="{B3DA582E-0DF6-3F49-AD93-747B053E627E}" srcOrd="1" destOrd="0" parTransId="{722299FC-0756-2643-BF6F-4BC354F68E8E}" sibTransId="{425141A6-02D3-AB4E-ADF8-53F863973233}"/>
    <dgm:cxn modelId="{E979DA53-4FF8-EC43-B091-183564207734}" type="presOf" srcId="{57962756-CA01-D44B-8A31-C80A1B839F44}" destId="{CA666744-457A-9E41-BEEC-F7505D53AB8B}" srcOrd="0" destOrd="0" presId="urn:microsoft.com/office/officeart/2008/layout/VerticalCurvedList"/>
    <dgm:cxn modelId="{84E779B6-93E1-0647-B813-38B4F0676F09}" type="presOf" srcId="{285267A2-24C8-7046-98DB-F413595785C4}" destId="{1535C0FB-E645-034A-94FD-26B7E3D7041C}" srcOrd="0" destOrd="0" presId="urn:microsoft.com/office/officeart/2008/layout/VerticalCurvedList"/>
    <dgm:cxn modelId="{2BFEA2C2-7803-6344-AE70-F1E8B4B9C43D}" srcId="{285267A2-24C8-7046-98DB-F413595785C4}" destId="{7402B157-25D4-8F41-A75B-226C1FF63D51}" srcOrd="2" destOrd="0" parTransId="{86108A9A-443B-A241-8433-D61CA26D840F}" sibTransId="{8BF14417-D9D7-E249-87B1-456536165BFA}"/>
    <dgm:cxn modelId="{E177C3E1-6790-B741-BED2-6022527992DC}" type="presOf" srcId="{B3DA582E-0DF6-3F49-AD93-747B053E627E}" destId="{44CBB560-A194-0644-BAB6-EF3F66B5EB6F}" srcOrd="0" destOrd="0" presId="urn:microsoft.com/office/officeart/2008/layout/VerticalCurvedList"/>
    <dgm:cxn modelId="{A1AA5CF0-2F11-8941-8431-A6FA592817C0}" type="presOf" srcId="{7402B157-25D4-8F41-A75B-226C1FF63D51}" destId="{016A328D-9E99-4646-8DE8-4C49EA98D909}" srcOrd="0" destOrd="0" presId="urn:microsoft.com/office/officeart/2008/layout/VerticalCurvedList"/>
    <dgm:cxn modelId="{BEEC0989-E5C1-B444-B5F0-FF16B0044010}" type="presParOf" srcId="{1535C0FB-E645-034A-94FD-26B7E3D7041C}" destId="{F3DC81FF-4E1B-A14D-8531-3F7EBAB458C3}" srcOrd="0" destOrd="0" presId="urn:microsoft.com/office/officeart/2008/layout/VerticalCurvedList"/>
    <dgm:cxn modelId="{7FD6326F-02C7-1249-B90C-8821259A8B67}" type="presParOf" srcId="{F3DC81FF-4E1B-A14D-8531-3F7EBAB458C3}" destId="{713DF3B9-CB07-124C-A57B-6A900164F7EF}" srcOrd="0" destOrd="0" presId="urn:microsoft.com/office/officeart/2008/layout/VerticalCurvedList"/>
    <dgm:cxn modelId="{FA55A454-713A-D540-9B32-34638FD9B293}" type="presParOf" srcId="{713DF3B9-CB07-124C-A57B-6A900164F7EF}" destId="{E389F238-F5BB-0C49-ABCB-BE605CE59D18}" srcOrd="0" destOrd="0" presId="urn:microsoft.com/office/officeart/2008/layout/VerticalCurvedList"/>
    <dgm:cxn modelId="{374463E5-3EFE-D04E-8C1B-7615DE2DA886}" type="presParOf" srcId="{713DF3B9-CB07-124C-A57B-6A900164F7EF}" destId="{CA666744-457A-9E41-BEEC-F7505D53AB8B}" srcOrd="1" destOrd="0" presId="urn:microsoft.com/office/officeart/2008/layout/VerticalCurvedList"/>
    <dgm:cxn modelId="{702024B7-F351-E647-9BDF-A7EBCDF5946D}" type="presParOf" srcId="{713DF3B9-CB07-124C-A57B-6A900164F7EF}" destId="{DE7048FB-92DD-5B42-BC16-DA2A57AA8F0A}" srcOrd="2" destOrd="0" presId="urn:microsoft.com/office/officeart/2008/layout/VerticalCurvedList"/>
    <dgm:cxn modelId="{CB63E3BE-4740-F345-800D-A2EB5926C1E2}" type="presParOf" srcId="{713DF3B9-CB07-124C-A57B-6A900164F7EF}" destId="{AF335503-C4B3-264B-A98F-137AA116019D}" srcOrd="3" destOrd="0" presId="urn:microsoft.com/office/officeart/2008/layout/VerticalCurvedList"/>
    <dgm:cxn modelId="{2EB16273-6C32-FF4A-9B58-09E4D0C7E60A}" type="presParOf" srcId="{F3DC81FF-4E1B-A14D-8531-3F7EBAB458C3}" destId="{135E3571-9A2C-A74D-810B-7AC37D3E4882}" srcOrd="1" destOrd="0" presId="urn:microsoft.com/office/officeart/2008/layout/VerticalCurvedList"/>
    <dgm:cxn modelId="{C7E227C3-FD20-9848-97FF-405E1150D4B6}" type="presParOf" srcId="{F3DC81FF-4E1B-A14D-8531-3F7EBAB458C3}" destId="{2C26082C-01CE-C845-8883-20FE54565F1B}" srcOrd="2" destOrd="0" presId="urn:microsoft.com/office/officeart/2008/layout/VerticalCurvedList"/>
    <dgm:cxn modelId="{7647BCD1-184F-884E-BE3C-13FAE61FFD82}" type="presParOf" srcId="{2C26082C-01CE-C845-8883-20FE54565F1B}" destId="{515D1075-A915-BE43-AC1D-DFFCEDBBACAF}" srcOrd="0" destOrd="0" presId="urn:microsoft.com/office/officeart/2008/layout/VerticalCurvedList"/>
    <dgm:cxn modelId="{237CA4DB-C5AB-D64E-BDC8-98A32D198943}" type="presParOf" srcId="{F3DC81FF-4E1B-A14D-8531-3F7EBAB458C3}" destId="{44CBB560-A194-0644-BAB6-EF3F66B5EB6F}" srcOrd="3" destOrd="0" presId="urn:microsoft.com/office/officeart/2008/layout/VerticalCurvedList"/>
    <dgm:cxn modelId="{78FABBA5-DC9D-D844-8C22-743C6859974C}" type="presParOf" srcId="{F3DC81FF-4E1B-A14D-8531-3F7EBAB458C3}" destId="{42A9407B-2986-7241-B405-1D20CCCE600C}" srcOrd="4" destOrd="0" presId="urn:microsoft.com/office/officeart/2008/layout/VerticalCurvedList"/>
    <dgm:cxn modelId="{4B09DF47-70DE-AA46-980B-4EB2BF69BB9B}" type="presParOf" srcId="{42A9407B-2986-7241-B405-1D20CCCE600C}" destId="{914A50BB-28FC-BF44-9277-7C3C8B4AF64B}" srcOrd="0" destOrd="0" presId="urn:microsoft.com/office/officeart/2008/layout/VerticalCurvedList"/>
    <dgm:cxn modelId="{5AED7B64-3C1B-BE4F-BBF0-467364D725C5}" type="presParOf" srcId="{F3DC81FF-4E1B-A14D-8531-3F7EBAB458C3}" destId="{016A328D-9E99-4646-8DE8-4C49EA98D909}" srcOrd="5" destOrd="0" presId="urn:microsoft.com/office/officeart/2008/layout/VerticalCurvedList"/>
    <dgm:cxn modelId="{E136917B-AE58-D948-8B4B-F4AFE1EAD311}" type="presParOf" srcId="{F3DC81FF-4E1B-A14D-8531-3F7EBAB458C3}" destId="{F9DB57DF-1464-1D48-A740-873A102DE43F}" srcOrd="6" destOrd="0" presId="urn:microsoft.com/office/officeart/2008/layout/VerticalCurvedList"/>
    <dgm:cxn modelId="{F8A96798-A5FC-C349-B7C0-8F5BF8D645D8}" type="presParOf" srcId="{F9DB57DF-1464-1D48-A740-873A102DE43F}" destId="{5D3F76A8-51EB-B240-A27B-A45B2B65AD20}" srcOrd="0" destOrd="0" presId="urn:microsoft.com/office/officeart/2008/layout/VerticalCurv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285267A2-24C8-7046-98DB-F413595785C4}" type="doc">
      <dgm:prSet loTypeId="urn:microsoft.com/office/officeart/2008/layout/VerticalCurvedList" loCatId="" qsTypeId="urn:microsoft.com/office/officeart/2005/8/quickstyle/simple1" qsCatId="simple" csTypeId="urn:microsoft.com/office/officeart/2005/8/colors/accent1_2" csCatId="accent1" phldr="1"/>
      <dgm:spPr/>
      <dgm:t>
        <a:bodyPr/>
        <a:lstStyle/>
        <a:p>
          <a:endParaRPr lang="en-US"/>
        </a:p>
      </dgm:t>
    </dgm:pt>
    <dgm:pt modelId="{3A1CF413-1A85-D549-A28F-5DC8C260965F}">
      <dgm:prSet phldrT="[Text]" custT="1"/>
      <dgm:spPr/>
      <dgm:t>
        <a:bodyPr/>
        <a:lstStyle/>
        <a:p>
          <a:r>
            <a:rPr lang="en-US" sz="2800" dirty="0">
              <a:latin typeface="Arial" panose="020B0604020202020204" pitchFamily="34" charset="0"/>
              <a:cs typeface="Arial" panose="020B0604020202020204" pitchFamily="34" charset="0"/>
            </a:rPr>
            <a:t>Compromised core values</a:t>
          </a:r>
          <a:r>
            <a:rPr lang="en-US" sz="2800" baseline="30000" dirty="0">
              <a:latin typeface="Arial" panose="020B0604020202020204" pitchFamily="34" charset="0"/>
              <a:cs typeface="Arial" panose="020B0604020202020204" pitchFamily="34" charset="0"/>
            </a:rPr>
            <a:t>1</a:t>
          </a:r>
          <a:endParaRPr lang="en-US" sz="2800" dirty="0">
            <a:latin typeface="Arial" panose="020B0604020202020204" pitchFamily="34" charset="0"/>
            <a:cs typeface="Arial" panose="020B0604020202020204" pitchFamily="34" charset="0"/>
          </a:endParaRPr>
        </a:p>
      </dgm:t>
    </dgm:pt>
    <dgm:pt modelId="{FD0854B1-A7BD-9D47-8A8F-EF31AECF6AE2}" type="parTrans" cxnId="{A87E4802-0FED-1844-8204-FC57E6006B2C}">
      <dgm:prSet/>
      <dgm:spPr/>
      <dgm:t>
        <a:bodyPr/>
        <a:lstStyle/>
        <a:p>
          <a:endParaRPr lang="en-US">
            <a:latin typeface="Arial" panose="020B0604020202020204" pitchFamily="34" charset="0"/>
            <a:cs typeface="Arial" panose="020B0604020202020204" pitchFamily="34" charset="0"/>
          </a:endParaRPr>
        </a:p>
      </dgm:t>
    </dgm:pt>
    <dgm:pt modelId="{57962756-CA01-D44B-8A31-C80A1B839F44}" type="sibTrans" cxnId="{A87E4802-0FED-1844-8204-FC57E6006B2C}">
      <dgm:prSet/>
      <dgm:spPr/>
      <dgm:t>
        <a:bodyPr/>
        <a:lstStyle/>
        <a:p>
          <a:endParaRPr lang="en-US">
            <a:latin typeface="Arial" panose="020B0604020202020204" pitchFamily="34" charset="0"/>
            <a:cs typeface="Arial" panose="020B0604020202020204" pitchFamily="34" charset="0"/>
          </a:endParaRPr>
        </a:p>
      </dgm:t>
    </dgm:pt>
    <dgm:pt modelId="{7402B157-25D4-8F41-A75B-226C1FF63D51}">
      <dgm:prSet phldrT="[Text]" custT="1"/>
      <dgm:spPr/>
      <dgm:t>
        <a:bodyPr/>
        <a:lstStyle/>
        <a:p>
          <a:r>
            <a:rPr lang="en-US" sz="2800" dirty="0">
              <a:latin typeface="Arial" panose="020B0604020202020204" pitchFamily="34" charset="0"/>
              <a:cs typeface="Arial" panose="020B0604020202020204" pitchFamily="34" charset="0"/>
            </a:rPr>
            <a:t>Loss of personnel</a:t>
          </a:r>
          <a:r>
            <a:rPr lang="en-US" sz="2800" baseline="30000" dirty="0">
              <a:latin typeface="Arial" panose="020B0604020202020204" pitchFamily="34" charset="0"/>
              <a:cs typeface="Arial" panose="020B0604020202020204" pitchFamily="34" charset="0"/>
            </a:rPr>
            <a:t>2,3</a:t>
          </a:r>
          <a:endParaRPr lang="en-US" sz="2800" dirty="0">
            <a:latin typeface="Arial" panose="020B0604020202020204" pitchFamily="34" charset="0"/>
            <a:cs typeface="Arial" panose="020B0604020202020204" pitchFamily="34" charset="0"/>
          </a:endParaRPr>
        </a:p>
      </dgm:t>
    </dgm:pt>
    <dgm:pt modelId="{86108A9A-443B-A241-8433-D61CA26D840F}" type="parTrans" cxnId="{2BFEA2C2-7803-6344-AE70-F1E8B4B9C43D}">
      <dgm:prSet/>
      <dgm:spPr/>
      <dgm:t>
        <a:bodyPr/>
        <a:lstStyle/>
        <a:p>
          <a:endParaRPr lang="en-US">
            <a:latin typeface="Arial" panose="020B0604020202020204" pitchFamily="34" charset="0"/>
            <a:cs typeface="Arial" panose="020B0604020202020204" pitchFamily="34" charset="0"/>
          </a:endParaRPr>
        </a:p>
      </dgm:t>
    </dgm:pt>
    <dgm:pt modelId="{8BF14417-D9D7-E249-87B1-456536165BFA}" type="sibTrans" cxnId="{2BFEA2C2-7803-6344-AE70-F1E8B4B9C43D}">
      <dgm:prSet/>
      <dgm:spPr/>
      <dgm:t>
        <a:bodyPr/>
        <a:lstStyle/>
        <a:p>
          <a:endParaRPr lang="en-US">
            <a:latin typeface="Arial" panose="020B0604020202020204" pitchFamily="34" charset="0"/>
            <a:cs typeface="Arial" panose="020B0604020202020204" pitchFamily="34" charset="0"/>
          </a:endParaRPr>
        </a:p>
      </dgm:t>
    </dgm:pt>
    <dgm:pt modelId="{B3DA582E-0DF6-3F49-AD93-747B053E627E}">
      <dgm:prSet phldrT="[Text]" custT="1"/>
      <dgm:spPr/>
      <dgm:t>
        <a:bodyPr/>
        <a:lstStyle/>
        <a:p>
          <a:r>
            <a:rPr lang="en-US" sz="2800" dirty="0">
              <a:latin typeface="Arial" panose="020B0604020202020204" pitchFamily="34" charset="0"/>
              <a:cs typeface="Arial" panose="020B0604020202020204" pitchFamily="34" charset="0"/>
            </a:rPr>
            <a:t>Impaired reputation</a:t>
          </a:r>
          <a:r>
            <a:rPr lang="en-US" sz="2800" baseline="30000" dirty="0">
              <a:latin typeface="Arial" panose="020B0604020202020204" pitchFamily="34" charset="0"/>
              <a:cs typeface="Arial" panose="020B0604020202020204" pitchFamily="34" charset="0"/>
            </a:rPr>
            <a:t>1</a:t>
          </a:r>
          <a:endParaRPr lang="en-US" sz="2800" dirty="0">
            <a:latin typeface="Arial" panose="020B0604020202020204" pitchFamily="34" charset="0"/>
            <a:cs typeface="Arial" panose="020B0604020202020204" pitchFamily="34" charset="0"/>
          </a:endParaRPr>
        </a:p>
      </dgm:t>
    </dgm:pt>
    <dgm:pt modelId="{722299FC-0756-2643-BF6F-4BC354F68E8E}" type="parTrans" cxnId="{168A5249-D44F-C741-BC05-117BF7D5680B}">
      <dgm:prSet/>
      <dgm:spPr/>
      <dgm:t>
        <a:bodyPr/>
        <a:lstStyle/>
        <a:p>
          <a:endParaRPr lang="en-US">
            <a:latin typeface="Arial" panose="020B0604020202020204" pitchFamily="34" charset="0"/>
            <a:cs typeface="Arial" panose="020B0604020202020204" pitchFamily="34" charset="0"/>
          </a:endParaRPr>
        </a:p>
      </dgm:t>
    </dgm:pt>
    <dgm:pt modelId="{425141A6-02D3-AB4E-ADF8-53F863973233}" type="sibTrans" cxnId="{168A5249-D44F-C741-BC05-117BF7D5680B}">
      <dgm:prSet/>
      <dgm:spPr/>
      <dgm:t>
        <a:bodyPr/>
        <a:lstStyle/>
        <a:p>
          <a:endParaRPr lang="en-US">
            <a:latin typeface="Arial" panose="020B0604020202020204" pitchFamily="34" charset="0"/>
            <a:cs typeface="Arial" panose="020B0604020202020204" pitchFamily="34" charset="0"/>
          </a:endParaRPr>
        </a:p>
      </dgm:t>
    </dgm:pt>
    <dgm:pt modelId="{B675E3FC-1A96-1740-8AE3-0ACAE89BBEA1}">
      <dgm:prSet phldrT="[Text]" custT="1"/>
      <dgm:spPr/>
      <dgm:t>
        <a:bodyPr/>
        <a:lstStyle/>
        <a:p>
          <a:r>
            <a:rPr lang="en-US" sz="2800" dirty="0">
              <a:latin typeface="Arial" panose="020B0604020202020204" pitchFamily="34" charset="0"/>
              <a:cs typeface="Arial" panose="020B0604020202020204" pitchFamily="34" charset="0"/>
            </a:rPr>
            <a:t>Decreased mission readiness</a:t>
          </a:r>
          <a:r>
            <a:rPr lang="en-US" sz="2800" baseline="30000" dirty="0">
              <a:latin typeface="Arial" panose="020B0604020202020204" pitchFamily="34" charset="0"/>
              <a:cs typeface="Arial" panose="020B0604020202020204" pitchFamily="34" charset="0"/>
            </a:rPr>
            <a:t>4</a:t>
          </a:r>
          <a:endParaRPr lang="en-US" sz="2800" dirty="0">
            <a:latin typeface="Arial" panose="020B0604020202020204" pitchFamily="34" charset="0"/>
            <a:cs typeface="Arial" panose="020B0604020202020204" pitchFamily="34" charset="0"/>
          </a:endParaRPr>
        </a:p>
      </dgm:t>
    </dgm:pt>
    <dgm:pt modelId="{3952C448-0F0C-6841-9F83-08AC334D5FA0}" type="parTrans" cxnId="{356E6EA5-BDA2-B74E-B1E7-F6EFCCD4561E}">
      <dgm:prSet/>
      <dgm:spPr/>
      <dgm:t>
        <a:bodyPr/>
        <a:lstStyle/>
        <a:p>
          <a:endParaRPr lang="en-US"/>
        </a:p>
      </dgm:t>
    </dgm:pt>
    <dgm:pt modelId="{919FDC3E-EE0D-564B-8003-2FC0BB6BEBA1}" type="sibTrans" cxnId="{356E6EA5-BDA2-B74E-B1E7-F6EFCCD4561E}">
      <dgm:prSet/>
      <dgm:spPr/>
      <dgm:t>
        <a:bodyPr/>
        <a:lstStyle/>
        <a:p>
          <a:endParaRPr lang="en-US"/>
        </a:p>
      </dgm:t>
    </dgm:pt>
    <dgm:pt modelId="{1535C0FB-E645-034A-94FD-26B7E3D7041C}" type="pres">
      <dgm:prSet presAssocID="{285267A2-24C8-7046-98DB-F413595785C4}" presName="Name0" presStyleCnt="0">
        <dgm:presLayoutVars>
          <dgm:chMax val="7"/>
          <dgm:chPref val="7"/>
          <dgm:dir/>
        </dgm:presLayoutVars>
      </dgm:prSet>
      <dgm:spPr/>
    </dgm:pt>
    <dgm:pt modelId="{F3DC81FF-4E1B-A14D-8531-3F7EBAB458C3}" type="pres">
      <dgm:prSet presAssocID="{285267A2-24C8-7046-98DB-F413595785C4}" presName="Name1" presStyleCnt="0"/>
      <dgm:spPr/>
    </dgm:pt>
    <dgm:pt modelId="{713DF3B9-CB07-124C-A57B-6A900164F7EF}" type="pres">
      <dgm:prSet presAssocID="{285267A2-24C8-7046-98DB-F413595785C4}" presName="cycle" presStyleCnt="0"/>
      <dgm:spPr/>
    </dgm:pt>
    <dgm:pt modelId="{E389F238-F5BB-0C49-ABCB-BE605CE59D18}" type="pres">
      <dgm:prSet presAssocID="{285267A2-24C8-7046-98DB-F413595785C4}" presName="srcNode" presStyleLbl="node1" presStyleIdx="0" presStyleCnt="4"/>
      <dgm:spPr/>
    </dgm:pt>
    <dgm:pt modelId="{CA666744-457A-9E41-BEEC-F7505D53AB8B}" type="pres">
      <dgm:prSet presAssocID="{285267A2-24C8-7046-98DB-F413595785C4}" presName="conn" presStyleLbl="parChTrans1D2" presStyleIdx="0" presStyleCnt="1"/>
      <dgm:spPr/>
    </dgm:pt>
    <dgm:pt modelId="{DE7048FB-92DD-5B42-BC16-DA2A57AA8F0A}" type="pres">
      <dgm:prSet presAssocID="{285267A2-24C8-7046-98DB-F413595785C4}" presName="extraNode" presStyleLbl="node1" presStyleIdx="0" presStyleCnt="4"/>
      <dgm:spPr/>
    </dgm:pt>
    <dgm:pt modelId="{AF335503-C4B3-264B-A98F-137AA116019D}" type="pres">
      <dgm:prSet presAssocID="{285267A2-24C8-7046-98DB-F413595785C4}" presName="dstNode" presStyleLbl="node1" presStyleIdx="0" presStyleCnt="4"/>
      <dgm:spPr/>
    </dgm:pt>
    <dgm:pt modelId="{135E3571-9A2C-A74D-810B-7AC37D3E4882}" type="pres">
      <dgm:prSet presAssocID="{3A1CF413-1A85-D549-A28F-5DC8C260965F}" presName="text_1" presStyleLbl="node1" presStyleIdx="0" presStyleCnt="4">
        <dgm:presLayoutVars>
          <dgm:bulletEnabled val="1"/>
        </dgm:presLayoutVars>
      </dgm:prSet>
      <dgm:spPr/>
    </dgm:pt>
    <dgm:pt modelId="{2C26082C-01CE-C845-8883-20FE54565F1B}" type="pres">
      <dgm:prSet presAssocID="{3A1CF413-1A85-D549-A28F-5DC8C260965F}" presName="accent_1" presStyleCnt="0"/>
      <dgm:spPr/>
    </dgm:pt>
    <dgm:pt modelId="{515D1075-A915-BE43-AC1D-DFFCEDBBACAF}" type="pres">
      <dgm:prSet presAssocID="{3A1CF413-1A85-D549-A28F-5DC8C260965F}" presName="accentRepeatNode" presStyleLbl="solidFgAcc1" presStyleIdx="0" presStyleCnt="4"/>
      <dgm:spPr/>
    </dgm:pt>
    <dgm:pt modelId="{44CBB560-A194-0644-BAB6-EF3F66B5EB6F}" type="pres">
      <dgm:prSet presAssocID="{B3DA582E-0DF6-3F49-AD93-747B053E627E}" presName="text_2" presStyleLbl="node1" presStyleIdx="1" presStyleCnt="4">
        <dgm:presLayoutVars>
          <dgm:bulletEnabled val="1"/>
        </dgm:presLayoutVars>
      </dgm:prSet>
      <dgm:spPr/>
    </dgm:pt>
    <dgm:pt modelId="{42A9407B-2986-7241-B405-1D20CCCE600C}" type="pres">
      <dgm:prSet presAssocID="{B3DA582E-0DF6-3F49-AD93-747B053E627E}" presName="accent_2" presStyleCnt="0"/>
      <dgm:spPr/>
    </dgm:pt>
    <dgm:pt modelId="{914A50BB-28FC-BF44-9277-7C3C8B4AF64B}" type="pres">
      <dgm:prSet presAssocID="{B3DA582E-0DF6-3F49-AD93-747B053E627E}" presName="accentRepeatNode" presStyleLbl="solidFgAcc1" presStyleIdx="1" presStyleCnt="4"/>
      <dgm:spPr/>
    </dgm:pt>
    <dgm:pt modelId="{016A328D-9E99-4646-8DE8-4C49EA98D909}" type="pres">
      <dgm:prSet presAssocID="{7402B157-25D4-8F41-A75B-226C1FF63D51}" presName="text_3" presStyleLbl="node1" presStyleIdx="2" presStyleCnt="4">
        <dgm:presLayoutVars>
          <dgm:bulletEnabled val="1"/>
        </dgm:presLayoutVars>
      </dgm:prSet>
      <dgm:spPr/>
    </dgm:pt>
    <dgm:pt modelId="{F9DB57DF-1464-1D48-A740-873A102DE43F}" type="pres">
      <dgm:prSet presAssocID="{7402B157-25D4-8F41-A75B-226C1FF63D51}" presName="accent_3" presStyleCnt="0"/>
      <dgm:spPr/>
    </dgm:pt>
    <dgm:pt modelId="{5D3F76A8-51EB-B240-A27B-A45B2B65AD20}" type="pres">
      <dgm:prSet presAssocID="{7402B157-25D4-8F41-A75B-226C1FF63D51}" presName="accentRepeatNode" presStyleLbl="solidFgAcc1" presStyleIdx="2" presStyleCnt="4"/>
      <dgm:spPr/>
    </dgm:pt>
    <dgm:pt modelId="{511A9F48-4A4C-F448-BE21-0263B40A4045}" type="pres">
      <dgm:prSet presAssocID="{B675E3FC-1A96-1740-8AE3-0ACAE89BBEA1}" presName="text_4" presStyleLbl="node1" presStyleIdx="3" presStyleCnt="4">
        <dgm:presLayoutVars>
          <dgm:bulletEnabled val="1"/>
        </dgm:presLayoutVars>
      </dgm:prSet>
      <dgm:spPr/>
    </dgm:pt>
    <dgm:pt modelId="{790D69C0-D3D7-8B44-8591-CDFC0035E263}" type="pres">
      <dgm:prSet presAssocID="{B675E3FC-1A96-1740-8AE3-0ACAE89BBEA1}" presName="accent_4" presStyleCnt="0"/>
      <dgm:spPr/>
    </dgm:pt>
    <dgm:pt modelId="{F992E8E2-D1F6-D84A-BA34-735D4BFB773A}" type="pres">
      <dgm:prSet presAssocID="{B675E3FC-1A96-1740-8AE3-0ACAE89BBEA1}" presName="accentRepeatNode" presStyleLbl="solidFgAcc1" presStyleIdx="3" presStyleCnt="4"/>
      <dgm:spPr/>
    </dgm:pt>
  </dgm:ptLst>
  <dgm:cxnLst>
    <dgm:cxn modelId="{23B5F200-28EB-3B44-B2E7-CE19E747CF33}" type="presOf" srcId="{3A1CF413-1A85-D549-A28F-5DC8C260965F}" destId="{135E3571-9A2C-A74D-810B-7AC37D3E4882}" srcOrd="0" destOrd="0" presId="urn:microsoft.com/office/officeart/2008/layout/VerticalCurvedList"/>
    <dgm:cxn modelId="{A87E4802-0FED-1844-8204-FC57E6006B2C}" srcId="{285267A2-24C8-7046-98DB-F413595785C4}" destId="{3A1CF413-1A85-D549-A28F-5DC8C260965F}" srcOrd="0" destOrd="0" parTransId="{FD0854B1-A7BD-9D47-8A8F-EF31AECF6AE2}" sibTransId="{57962756-CA01-D44B-8A31-C80A1B839F44}"/>
    <dgm:cxn modelId="{168A5249-D44F-C741-BC05-117BF7D5680B}" srcId="{285267A2-24C8-7046-98DB-F413595785C4}" destId="{B3DA582E-0DF6-3F49-AD93-747B053E627E}" srcOrd="1" destOrd="0" parTransId="{722299FC-0756-2643-BF6F-4BC354F68E8E}" sibTransId="{425141A6-02D3-AB4E-ADF8-53F863973233}"/>
    <dgm:cxn modelId="{E979DA53-4FF8-EC43-B091-183564207734}" type="presOf" srcId="{57962756-CA01-D44B-8A31-C80A1B839F44}" destId="{CA666744-457A-9E41-BEEC-F7505D53AB8B}" srcOrd="0" destOrd="0" presId="urn:microsoft.com/office/officeart/2008/layout/VerticalCurvedList"/>
    <dgm:cxn modelId="{356E6EA5-BDA2-B74E-B1E7-F6EFCCD4561E}" srcId="{285267A2-24C8-7046-98DB-F413595785C4}" destId="{B675E3FC-1A96-1740-8AE3-0ACAE89BBEA1}" srcOrd="3" destOrd="0" parTransId="{3952C448-0F0C-6841-9F83-08AC334D5FA0}" sibTransId="{919FDC3E-EE0D-564B-8003-2FC0BB6BEBA1}"/>
    <dgm:cxn modelId="{84E779B6-93E1-0647-B813-38B4F0676F09}" type="presOf" srcId="{285267A2-24C8-7046-98DB-F413595785C4}" destId="{1535C0FB-E645-034A-94FD-26B7E3D7041C}" srcOrd="0" destOrd="0" presId="urn:microsoft.com/office/officeart/2008/layout/VerticalCurvedList"/>
    <dgm:cxn modelId="{2BFEA2C2-7803-6344-AE70-F1E8B4B9C43D}" srcId="{285267A2-24C8-7046-98DB-F413595785C4}" destId="{7402B157-25D4-8F41-A75B-226C1FF63D51}" srcOrd="2" destOrd="0" parTransId="{86108A9A-443B-A241-8433-D61CA26D840F}" sibTransId="{8BF14417-D9D7-E249-87B1-456536165BFA}"/>
    <dgm:cxn modelId="{E177C3E1-6790-B741-BED2-6022527992DC}" type="presOf" srcId="{B3DA582E-0DF6-3F49-AD93-747B053E627E}" destId="{44CBB560-A194-0644-BAB6-EF3F66B5EB6F}" srcOrd="0" destOrd="0" presId="urn:microsoft.com/office/officeart/2008/layout/VerticalCurvedList"/>
    <dgm:cxn modelId="{E0766DE2-46DB-634B-96A3-0D45E9E1350A}" type="presOf" srcId="{B675E3FC-1A96-1740-8AE3-0ACAE89BBEA1}" destId="{511A9F48-4A4C-F448-BE21-0263B40A4045}" srcOrd="0" destOrd="0" presId="urn:microsoft.com/office/officeart/2008/layout/VerticalCurvedList"/>
    <dgm:cxn modelId="{A1AA5CF0-2F11-8941-8431-A6FA592817C0}" type="presOf" srcId="{7402B157-25D4-8F41-A75B-226C1FF63D51}" destId="{016A328D-9E99-4646-8DE8-4C49EA98D909}" srcOrd="0" destOrd="0" presId="urn:microsoft.com/office/officeart/2008/layout/VerticalCurvedList"/>
    <dgm:cxn modelId="{BEEC0989-E5C1-B444-B5F0-FF16B0044010}" type="presParOf" srcId="{1535C0FB-E645-034A-94FD-26B7E3D7041C}" destId="{F3DC81FF-4E1B-A14D-8531-3F7EBAB458C3}" srcOrd="0" destOrd="0" presId="urn:microsoft.com/office/officeart/2008/layout/VerticalCurvedList"/>
    <dgm:cxn modelId="{7FD6326F-02C7-1249-B90C-8821259A8B67}" type="presParOf" srcId="{F3DC81FF-4E1B-A14D-8531-3F7EBAB458C3}" destId="{713DF3B9-CB07-124C-A57B-6A900164F7EF}" srcOrd="0" destOrd="0" presId="urn:microsoft.com/office/officeart/2008/layout/VerticalCurvedList"/>
    <dgm:cxn modelId="{FA55A454-713A-D540-9B32-34638FD9B293}" type="presParOf" srcId="{713DF3B9-CB07-124C-A57B-6A900164F7EF}" destId="{E389F238-F5BB-0C49-ABCB-BE605CE59D18}" srcOrd="0" destOrd="0" presId="urn:microsoft.com/office/officeart/2008/layout/VerticalCurvedList"/>
    <dgm:cxn modelId="{374463E5-3EFE-D04E-8C1B-7615DE2DA886}" type="presParOf" srcId="{713DF3B9-CB07-124C-A57B-6A900164F7EF}" destId="{CA666744-457A-9E41-BEEC-F7505D53AB8B}" srcOrd="1" destOrd="0" presId="urn:microsoft.com/office/officeart/2008/layout/VerticalCurvedList"/>
    <dgm:cxn modelId="{702024B7-F351-E647-9BDF-A7EBCDF5946D}" type="presParOf" srcId="{713DF3B9-CB07-124C-A57B-6A900164F7EF}" destId="{DE7048FB-92DD-5B42-BC16-DA2A57AA8F0A}" srcOrd="2" destOrd="0" presId="urn:microsoft.com/office/officeart/2008/layout/VerticalCurvedList"/>
    <dgm:cxn modelId="{CB63E3BE-4740-F345-800D-A2EB5926C1E2}" type="presParOf" srcId="{713DF3B9-CB07-124C-A57B-6A900164F7EF}" destId="{AF335503-C4B3-264B-A98F-137AA116019D}" srcOrd="3" destOrd="0" presId="urn:microsoft.com/office/officeart/2008/layout/VerticalCurvedList"/>
    <dgm:cxn modelId="{2EB16273-6C32-FF4A-9B58-09E4D0C7E60A}" type="presParOf" srcId="{F3DC81FF-4E1B-A14D-8531-3F7EBAB458C3}" destId="{135E3571-9A2C-A74D-810B-7AC37D3E4882}" srcOrd="1" destOrd="0" presId="urn:microsoft.com/office/officeart/2008/layout/VerticalCurvedList"/>
    <dgm:cxn modelId="{C7E227C3-FD20-9848-97FF-405E1150D4B6}" type="presParOf" srcId="{F3DC81FF-4E1B-A14D-8531-3F7EBAB458C3}" destId="{2C26082C-01CE-C845-8883-20FE54565F1B}" srcOrd="2" destOrd="0" presId="urn:microsoft.com/office/officeart/2008/layout/VerticalCurvedList"/>
    <dgm:cxn modelId="{7647BCD1-184F-884E-BE3C-13FAE61FFD82}" type="presParOf" srcId="{2C26082C-01CE-C845-8883-20FE54565F1B}" destId="{515D1075-A915-BE43-AC1D-DFFCEDBBACAF}" srcOrd="0" destOrd="0" presId="urn:microsoft.com/office/officeart/2008/layout/VerticalCurvedList"/>
    <dgm:cxn modelId="{237CA4DB-C5AB-D64E-BDC8-98A32D198943}" type="presParOf" srcId="{F3DC81FF-4E1B-A14D-8531-3F7EBAB458C3}" destId="{44CBB560-A194-0644-BAB6-EF3F66B5EB6F}" srcOrd="3" destOrd="0" presId="urn:microsoft.com/office/officeart/2008/layout/VerticalCurvedList"/>
    <dgm:cxn modelId="{78FABBA5-DC9D-D844-8C22-743C6859974C}" type="presParOf" srcId="{F3DC81FF-4E1B-A14D-8531-3F7EBAB458C3}" destId="{42A9407B-2986-7241-B405-1D20CCCE600C}" srcOrd="4" destOrd="0" presId="urn:microsoft.com/office/officeart/2008/layout/VerticalCurvedList"/>
    <dgm:cxn modelId="{4B09DF47-70DE-AA46-980B-4EB2BF69BB9B}" type="presParOf" srcId="{42A9407B-2986-7241-B405-1D20CCCE600C}" destId="{914A50BB-28FC-BF44-9277-7C3C8B4AF64B}" srcOrd="0" destOrd="0" presId="urn:microsoft.com/office/officeart/2008/layout/VerticalCurvedList"/>
    <dgm:cxn modelId="{5AED7B64-3C1B-BE4F-BBF0-467364D725C5}" type="presParOf" srcId="{F3DC81FF-4E1B-A14D-8531-3F7EBAB458C3}" destId="{016A328D-9E99-4646-8DE8-4C49EA98D909}" srcOrd="5" destOrd="0" presId="urn:microsoft.com/office/officeart/2008/layout/VerticalCurvedList"/>
    <dgm:cxn modelId="{E136917B-AE58-D948-8B4B-F4AFE1EAD311}" type="presParOf" srcId="{F3DC81FF-4E1B-A14D-8531-3F7EBAB458C3}" destId="{F9DB57DF-1464-1D48-A740-873A102DE43F}" srcOrd="6" destOrd="0" presId="urn:microsoft.com/office/officeart/2008/layout/VerticalCurvedList"/>
    <dgm:cxn modelId="{F8A96798-A5FC-C349-B7C0-8F5BF8D645D8}" type="presParOf" srcId="{F9DB57DF-1464-1D48-A740-873A102DE43F}" destId="{5D3F76A8-51EB-B240-A27B-A45B2B65AD20}" srcOrd="0" destOrd="0" presId="urn:microsoft.com/office/officeart/2008/layout/VerticalCurvedList"/>
    <dgm:cxn modelId="{95308787-EECE-C847-A205-E0428AF948F1}" type="presParOf" srcId="{F3DC81FF-4E1B-A14D-8531-3F7EBAB458C3}" destId="{511A9F48-4A4C-F448-BE21-0263B40A4045}" srcOrd="7" destOrd="0" presId="urn:microsoft.com/office/officeart/2008/layout/VerticalCurvedList"/>
    <dgm:cxn modelId="{DED0B216-0DDD-1642-AE96-8242DBACDE04}" type="presParOf" srcId="{F3DC81FF-4E1B-A14D-8531-3F7EBAB458C3}" destId="{790D69C0-D3D7-8B44-8591-CDFC0035E263}" srcOrd="8" destOrd="0" presId="urn:microsoft.com/office/officeart/2008/layout/VerticalCurvedList"/>
    <dgm:cxn modelId="{215A43B6-93AB-D44F-89C5-609593CB1023}" type="presParOf" srcId="{790D69C0-D3D7-8B44-8591-CDFC0035E263}" destId="{F992E8E2-D1F6-D84A-BA34-735D4BFB773A}" srcOrd="0" destOrd="0" presId="urn:microsoft.com/office/officeart/2008/layout/VerticalCurvedList"/>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66744-457A-9E41-BEEC-F7505D53AB8B}">
      <dsp:nvSpPr>
        <dsp:cNvPr id="0" name=""/>
        <dsp:cNvSpPr/>
      </dsp:nvSpPr>
      <dsp:spPr>
        <a:xfrm>
          <a:off x="-6126981" y="-937410"/>
          <a:ext cx="7293488" cy="7293488"/>
        </a:xfrm>
        <a:prstGeom prst="blockArc">
          <a:avLst>
            <a:gd name="adj1" fmla="val 18900000"/>
            <a:gd name="adj2" fmla="val 2700000"/>
            <a:gd name="adj3" fmla="val 296"/>
          </a:avLst>
        </a:pr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5E3571-9A2C-A74D-810B-7AC37D3E4882}">
      <dsp:nvSpPr>
        <dsp:cNvPr id="0" name=""/>
        <dsp:cNvSpPr/>
      </dsp:nvSpPr>
      <dsp:spPr>
        <a:xfrm>
          <a:off x="509717" y="338558"/>
          <a:ext cx="8886128" cy="6775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Compromised mental health</a:t>
          </a:r>
          <a:r>
            <a:rPr lang="en-US" sz="2800" kern="1200" baseline="30000" dirty="0">
              <a:latin typeface="Arial" panose="020B0604020202020204" pitchFamily="34" charset="0"/>
              <a:cs typeface="Arial" panose="020B0604020202020204" pitchFamily="34" charset="0"/>
            </a:rPr>
            <a:t>1</a:t>
          </a:r>
          <a:endParaRPr lang="en-US" sz="2800" kern="1200" dirty="0">
            <a:latin typeface="Arial" panose="020B0604020202020204" pitchFamily="34" charset="0"/>
            <a:cs typeface="Arial" panose="020B0604020202020204" pitchFamily="34" charset="0"/>
          </a:endParaRPr>
        </a:p>
      </dsp:txBody>
      <dsp:txXfrm>
        <a:off x="509717" y="338558"/>
        <a:ext cx="8886128" cy="677550"/>
      </dsp:txXfrm>
    </dsp:sp>
    <dsp:sp modelId="{515D1075-A915-BE43-AC1D-DFFCEDBBACAF}">
      <dsp:nvSpPr>
        <dsp:cNvPr id="0" name=""/>
        <dsp:cNvSpPr/>
      </dsp:nvSpPr>
      <dsp:spPr>
        <a:xfrm>
          <a:off x="86248" y="253864"/>
          <a:ext cx="846937" cy="846937"/>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CBB560-A194-0644-BAB6-EF3F66B5EB6F}">
      <dsp:nvSpPr>
        <dsp:cNvPr id="0" name=""/>
        <dsp:cNvSpPr/>
      </dsp:nvSpPr>
      <dsp:spPr>
        <a:xfrm>
          <a:off x="995230" y="1354558"/>
          <a:ext cx="8400615" cy="6775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Impaired physical health</a:t>
          </a:r>
          <a:r>
            <a:rPr lang="en-US" sz="2800" kern="1200" baseline="30000" dirty="0">
              <a:latin typeface="Arial" panose="020B0604020202020204" pitchFamily="34" charset="0"/>
              <a:cs typeface="Arial" panose="020B0604020202020204" pitchFamily="34" charset="0"/>
            </a:rPr>
            <a:t>1</a:t>
          </a:r>
          <a:endParaRPr lang="en-US" sz="2800" kern="1200" dirty="0">
            <a:latin typeface="Arial" panose="020B0604020202020204" pitchFamily="34" charset="0"/>
            <a:cs typeface="Arial" panose="020B0604020202020204" pitchFamily="34" charset="0"/>
          </a:endParaRPr>
        </a:p>
      </dsp:txBody>
      <dsp:txXfrm>
        <a:off x="995230" y="1354558"/>
        <a:ext cx="8400615" cy="677550"/>
      </dsp:txXfrm>
    </dsp:sp>
    <dsp:sp modelId="{914A50BB-28FC-BF44-9277-7C3C8B4AF64B}">
      <dsp:nvSpPr>
        <dsp:cNvPr id="0" name=""/>
        <dsp:cNvSpPr/>
      </dsp:nvSpPr>
      <dsp:spPr>
        <a:xfrm>
          <a:off x="571761" y="1269864"/>
          <a:ext cx="846937" cy="846937"/>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6A328D-9E99-4646-8DE8-4C49EA98D909}">
      <dsp:nvSpPr>
        <dsp:cNvPr id="0" name=""/>
        <dsp:cNvSpPr/>
      </dsp:nvSpPr>
      <dsp:spPr>
        <a:xfrm>
          <a:off x="1144243" y="2370558"/>
          <a:ext cx="8251602" cy="6775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Lower job satisfaction</a:t>
          </a:r>
          <a:r>
            <a:rPr lang="en-US" sz="2800" kern="1200" baseline="30000" dirty="0">
              <a:latin typeface="Arial" panose="020B0604020202020204" pitchFamily="34" charset="0"/>
              <a:cs typeface="Arial" panose="020B0604020202020204" pitchFamily="34" charset="0"/>
            </a:rPr>
            <a:t>2</a:t>
          </a:r>
          <a:endParaRPr lang="en-US" sz="2800" kern="1200" dirty="0">
            <a:latin typeface="Arial" panose="020B0604020202020204" pitchFamily="34" charset="0"/>
            <a:cs typeface="Arial" panose="020B0604020202020204" pitchFamily="34" charset="0"/>
          </a:endParaRPr>
        </a:p>
      </dsp:txBody>
      <dsp:txXfrm>
        <a:off x="1144243" y="2370558"/>
        <a:ext cx="8251602" cy="677550"/>
      </dsp:txXfrm>
    </dsp:sp>
    <dsp:sp modelId="{5D3F76A8-51EB-B240-A27B-A45B2B65AD20}">
      <dsp:nvSpPr>
        <dsp:cNvPr id="0" name=""/>
        <dsp:cNvSpPr/>
      </dsp:nvSpPr>
      <dsp:spPr>
        <a:xfrm>
          <a:off x="720774" y="2285864"/>
          <a:ext cx="846937" cy="846937"/>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B9335F9-9258-024C-8133-C2D2AF2F3909}">
      <dsp:nvSpPr>
        <dsp:cNvPr id="0" name=""/>
        <dsp:cNvSpPr/>
      </dsp:nvSpPr>
      <dsp:spPr>
        <a:xfrm>
          <a:off x="995230" y="3386558"/>
          <a:ext cx="8400615" cy="6775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Increased likelihood of sexual assault</a:t>
          </a:r>
          <a:r>
            <a:rPr lang="en-US" sz="2800" kern="1200" baseline="30000" dirty="0">
              <a:latin typeface="Arial" panose="020B0604020202020204" pitchFamily="34" charset="0"/>
              <a:cs typeface="Arial" panose="020B0604020202020204" pitchFamily="34" charset="0"/>
            </a:rPr>
            <a:t>3</a:t>
          </a:r>
          <a:endParaRPr lang="en-US" sz="2800" kern="1200" dirty="0">
            <a:latin typeface="Arial" panose="020B0604020202020204" pitchFamily="34" charset="0"/>
            <a:cs typeface="Arial" panose="020B0604020202020204" pitchFamily="34" charset="0"/>
          </a:endParaRPr>
        </a:p>
      </dsp:txBody>
      <dsp:txXfrm>
        <a:off x="995230" y="3386558"/>
        <a:ext cx="8400615" cy="677550"/>
      </dsp:txXfrm>
    </dsp:sp>
    <dsp:sp modelId="{DB96E0AE-A799-2B40-BF91-A7D938153340}">
      <dsp:nvSpPr>
        <dsp:cNvPr id="0" name=""/>
        <dsp:cNvSpPr/>
      </dsp:nvSpPr>
      <dsp:spPr>
        <a:xfrm>
          <a:off x="571761" y="3301864"/>
          <a:ext cx="846937" cy="846937"/>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6D1E975-704E-654A-8D3B-F44AAD232D98}">
      <dsp:nvSpPr>
        <dsp:cNvPr id="0" name=""/>
        <dsp:cNvSpPr/>
      </dsp:nvSpPr>
      <dsp:spPr>
        <a:xfrm>
          <a:off x="509717" y="4402558"/>
          <a:ext cx="8886128" cy="677550"/>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7805"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Increased likelihood of substance use</a:t>
          </a:r>
          <a:r>
            <a:rPr lang="en-US" sz="2800" kern="1200" baseline="30000" dirty="0">
              <a:latin typeface="Arial" panose="020B0604020202020204" pitchFamily="34" charset="0"/>
              <a:cs typeface="Arial" panose="020B0604020202020204" pitchFamily="34" charset="0"/>
            </a:rPr>
            <a:t>1</a:t>
          </a:r>
          <a:endParaRPr lang="en-US" sz="2800" kern="1200" dirty="0">
            <a:latin typeface="Arial" panose="020B0604020202020204" pitchFamily="34" charset="0"/>
            <a:cs typeface="Arial" panose="020B0604020202020204" pitchFamily="34" charset="0"/>
          </a:endParaRPr>
        </a:p>
      </dsp:txBody>
      <dsp:txXfrm>
        <a:off x="509717" y="4402558"/>
        <a:ext cx="8886128" cy="677550"/>
      </dsp:txXfrm>
    </dsp:sp>
    <dsp:sp modelId="{1DE7DA1B-4890-DD48-AE25-9D4D869875C3}">
      <dsp:nvSpPr>
        <dsp:cNvPr id="0" name=""/>
        <dsp:cNvSpPr/>
      </dsp:nvSpPr>
      <dsp:spPr>
        <a:xfrm>
          <a:off x="86248" y="4317864"/>
          <a:ext cx="846937" cy="846937"/>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66744-457A-9E41-BEEC-F7505D53AB8B}">
      <dsp:nvSpPr>
        <dsp:cNvPr id="0" name=""/>
        <dsp:cNvSpPr/>
      </dsp:nvSpPr>
      <dsp:spPr>
        <a:xfrm>
          <a:off x="-6125176" y="-937410"/>
          <a:ext cx="7293488" cy="7293488"/>
        </a:xfrm>
        <a:prstGeom prst="blockArc">
          <a:avLst>
            <a:gd name="adj1" fmla="val 18900000"/>
            <a:gd name="adj2" fmla="val 2700000"/>
            <a:gd name="adj3" fmla="val 296"/>
          </a:avLst>
        </a:pr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5E3571-9A2C-A74D-810B-7AC37D3E4882}">
      <dsp:nvSpPr>
        <dsp:cNvPr id="0" name=""/>
        <dsp:cNvSpPr/>
      </dsp:nvSpPr>
      <dsp:spPr>
        <a:xfrm>
          <a:off x="752110" y="541866"/>
          <a:ext cx="8875913" cy="108373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Diminished trust in other team members</a:t>
          </a:r>
          <a:r>
            <a:rPr lang="en-US" sz="2800" kern="1200" baseline="30000" dirty="0">
              <a:latin typeface="Arial" panose="020B0604020202020204" pitchFamily="34" charset="0"/>
              <a:cs typeface="Arial" panose="020B0604020202020204" pitchFamily="34" charset="0"/>
            </a:rPr>
            <a:t>1</a:t>
          </a:r>
          <a:endParaRPr lang="en-US" sz="2800" kern="1200" dirty="0">
            <a:latin typeface="Arial" panose="020B0604020202020204" pitchFamily="34" charset="0"/>
            <a:cs typeface="Arial" panose="020B0604020202020204" pitchFamily="34" charset="0"/>
          </a:endParaRPr>
        </a:p>
      </dsp:txBody>
      <dsp:txXfrm>
        <a:off x="752110" y="541866"/>
        <a:ext cx="8875913" cy="1083733"/>
      </dsp:txXfrm>
    </dsp:sp>
    <dsp:sp modelId="{515D1075-A915-BE43-AC1D-DFFCEDBBACAF}">
      <dsp:nvSpPr>
        <dsp:cNvPr id="0" name=""/>
        <dsp:cNvSpPr/>
      </dsp:nvSpPr>
      <dsp:spPr>
        <a:xfrm>
          <a:off x="74777" y="406400"/>
          <a:ext cx="1354666" cy="1354666"/>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CBB560-A194-0644-BAB6-EF3F66B5EB6F}">
      <dsp:nvSpPr>
        <dsp:cNvPr id="0" name=""/>
        <dsp:cNvSpPr/>
      </dsp:nvSpPr>
      <dsp:spPr>
        <a:xfrm>
          <a:off x="1146048" y="2167466"/>
          <a:ext cx="8481976" cy="108373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Weakened unit cohesion</a:t>
          </a:r>
          <a:r>
            <a:rPr lang="en-US" sz="2800" kern="1200" baseline="30000" dirty="0">
              <a:latin typeface="Arial" panose="020B0604020202020204" pitchFamily="34" charset="0"/>
              <a:cs typeface="Arial" panose="020B0604020202020204" pitchFamily="34" charset="0"/>
            </a:rPr>
            <a:t>1</a:t>
          </a:r>
          <a:endParaRPr lang="en-US" sz="2800" kern="1200" dirty="0">
            <a:latin typeface="Arial" panose="020B0604020202020204" pitchFamily="34" charset="0"/>
            <a:cs typeface="Arial" panose="020B0604020202020204" pitchFamily="34" charset="0"/>
          </a:endParaRPr>
        </a:p>
      </dsp:txBody>
      <dsp:txXfrm>
        <a:off x="1146048" y="2167466"/>
        <a:ext cx="8481976" cy="1083733"/>
      </dsp:txXfrm>
    </dsp:sp>
    <dsp:sp modelId="{914A50BB-28FC-BF44-9277-7C3C8B4AF64B}">
      <dsp:nvSpPr>
        <dsp:cNvPr id="0" name=""/>
        <dsp:cNvSpPr/>
      </dsp:nvSpPr>
      <dsp:spPr>
        <a:xfrm>
          <a:off x="468714" y="2032000"/>
          <a:ext cx="1354666" cy="1354666"/>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6A328D-9E99-4646-8DE8-4C49EA98D909}">
      <dsp:nvSpPr>
        <dsp:cNvPr id="0" name=""/>
        <dsp:cNvSpPr/>
      </dsp:nvSpPr>
      <dsp:spPr>
        <a:xfrm>
          <a:off x="752110" y="3793066"/>
          <a:ext cx="8875913" cy="1083733"/>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0213"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Loss of faith in leaders</a:t>
          </a:r>
          <a:r>
            <a:rPr lang="en-US" sz="2800" kern="1200" baseline="30000" dirty="0">
              <a:latin typeface="Arial" panose="020B0604020202020204" pitchFamily="34" charset="0"/>
              <a:cs typeface="Arial" panose="020B0604020202020204" pitchFamily="34" charset="0"/>
            </a:rPr>
            <a:t>1</a:t>
          </a:r>
          <a:endParaRPr lang="en-US" sz="2800" kern="1200" dirty="0">
            <a:latin typeface="Arial" panose="020B0604020202020204" pitchFamily="34" charset="0"/>
            <a:cs typeface="Arial" panose="020B0604020202020204" pitchFamily="34" charset="0"/>
          </a:endParaRPr>
        </a:p>
      </dsp:txBody>
      <dsp:txXfrm>
        <a:off x="752110" y="3793066"/>
        <a:ext cx="8875913" cy="1083733"/>
      </dsp:txXfrm>
    </dsp:sp>
    <dsp:sp modelId="{5D3F76A8-51EB-B240-A27B-A45B2B65AD20}">
      <dsp:nvSpPr>
        <dsp:cNvPr id="0" name=""/>
        <dsp:cNvSpPr/>
      </dsp:nvSpPr>
      <dsp:spPr>
        <a:xfrm>
          <a:off x="74777" y="3657600"/>
          <a:ext cx="1354666" cy="1354666"/>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666744-457A-9E41-BEEC-F7505D53AB8B}">
      <dsp:nvSpPr>
        <dsp:cNvPr id="0" name=""/>
        <dsp:cNvSpPr/>
      </dsp:nvSpPr>
      <dsp:spPr>
        <a:xfrm>
          <a:off x="-6126981" y="-937410"/>
          <a:ext cx="7293488" cy="7293488"/>
        </a:xfrm>
        <a:prstGeom prst="blockArc">
          <a:avLst>
            <a:gd name="adj1" fmla="val 18900000"/>
            <a:gd name="adj2" fmla="val 2700000"/>
            <a:gd name="adj3" fmla="val 296"/>
          </a:avLst>
        </a:prstGeom>
        <a:noFill/>
        <a:ln w="1905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135E3571-9A2C-A74D-810B-7AC37D3E4882}">
      <dsp:nvSpPr>
        <dsp:cNvPr id="0" name=""/>
        <dsp:cNvSpPr/>
      </dsp:nvSpPr>
      <dsp:spPr>
        <a:xfrm>
          <a:off x="610504" y="416587"/>
          <a:ext cx="8764076" cy="83360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Compromised core values</a:t>
          </a:r>
          <a:r>
            <a:rPr lang="en-US" sz="2800" kern="1200" baseline="30000" dirty="0">
              <a:latin typeface="Arial" panose="020B0604020202020204" pitchFamily="34" charset="0"/>
              <a:cs typeface="Arial" panose="020B0604020202020204" pitchFamily="34" charset="0"/>
            </a:rPr>
            <a:t>1</a:t>
          </a:r>
          <a:endParaRPr lang="en-US" sz="2800" kern="1200" dirty="0">
            <a:latin typeface="Arial" panose="020B0604020202020204" pitchFamily="34" charset="0"/>
            <a:cs typeface="Arial" panose="020B0604020202020204" pitchFamily="34" charset="0"/>
          </a:endParaRPr>
        </a:p>
      </dsp:txBody>
      <dsp:txXfrm>
        <a:off x="610504" y="416587"/>
        <a:ext cx="8764076" cy="833607"/>
      </dsp:txXfrm>
    </dsp:sp>
    <dsp:sp modelId="{515D1075-A915-BE43-AC1D-DFFCEDBBACAF}">
      <dsp:nvSpPr>
        <dsp:cNvPr id="0" name=""/>
        <dsp:cNvSpPr/>
      </dsp:nvSpPr>
      <dsp:spPr>
        <a:xfrm>
          <a:off x="89500" y="312386"/>
          <a:ext cx="1042009" cy="1042009"/>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4CBB560-A194-0644-BAB6-EF3F66B5EB6F}">
      <dsp:nvSpPr>
        <dsp:cNvPr id="0" name=""/>
        <dsp:cNvSpPr/>
      </dsp:nvSpPr>
      <dsp:spPr>
        <a:xfrm>
          <a:off x="1088431" y="1667215"/>
          <a:ext cx="8286149" cy="83360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Impaired reputation</a:t>
          </a:r>
          <a:r>
            <a:rPr lang="en-US" sz="2800" kern="1200" baseline="30000" dirty="0">
              <a:latin typeface="Arial" panose="020B0604020202020204" pitchFamily="34" charset="0"/>
              <a:cs typeface="Arial" panose="020B0604020202020204" pitchFamily="34" charset="0"/>
            </a:rPr>
            <a:t>1</a:t>
          </a:r>
          <a:endParaRPr lang="en-US" sz="2800" kern="1200" dirty="0">
            <a:latin typeface="Arial" panose="020B0604020202020204" pitchFamily="34" charset="0"/>
            <a:cs typeface="Arial" panose="020B0604020202020204" pitchFamily="34" charset="0"/>
          </a:endParaRPr>
        </a:p>
      </dsp:txBody>
      <dsp:txXfrm>
        <a:off x="1088431" y="1667215"/>
        <a:ext cx="8286149" cy="833607"/>
      </dsp:txXfrm>
    </dsp:sp>
    <dsp:sp modelId="{914A50BB-28FC-BF44-9277-7C3C8B4AF64B}">
      <dsp:nvSpPr>
        <dsp:cNvPr id="0" name=""/>
        <dsp:cNvSpPr/>
      </dsp:nvSpPr>
      <dsp:spPr>
        <a:xfrm>
          <a:off x="567426" y="1563014"/>
          <a:ext cx="1042009" cy="1042009"/>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16A328D-9E99-4646-8DE8-4C49EA98D909}">
      <dsp:nvSpPr>
        <dsp:cNvPr id="0" name=""/>
        <dsp:cNvSpPr/>
      </dsp:nvSpPr>
      <dsp:spPr>
        <a:xfrm>
          <a:off x="1088431" y="2917843"/>
          <a:ext cx="8286149" cy="83360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Loss of personnel</a:t>
          </a:r>
          <a:r>
            <a:rPr lang="en-US" sz="2800" kern="1200" baseline="30000" dirty="0">
              <a:latin typeface="Arial" panose="020B0604020202020204" pitchFamily="34" charset="0"/>
              <a:cs typeface="Arial" panose="020B0604020202020204" pitchFamily="34" charset="0"/>
            </a:rPr>
            <a:t>2,3</a:t>
          </a:r>
          <a:endParaRPr lang="en-US" sz="2800" kern="1200" dirty="0">
            <a:latin typeface="Arial" panose="020B0604020202020204" pitchFamily="34" charset="0"/>
            <a:cs typeface="Arial" panose="020B0604020202020204" pitchFamily="34" charset="0"/>
          </a:endParaRPr>
        </a:p>
      </dsp:txBody>
      <dsp:txXfrm>
        <a:off x="1088431" y="2917843"/>
        <a:ext cx="8286149" cy="833607"/>
      </dsp:txXfrm>
    </dsp:sp>
    <dsp:sp modelId="{5D3F76A8-51EB-B240-A27B-A45B2B65AD20}">
      <dsp:nvSpPr>
        <dsp:cNvPr id="0" name=""/>
        <dsp:cNvSpPr/>
      </dsp:nvSpPr>
      <dsp:spPr>
        <a:xfrm>
          <a:off x="567426" y="2813642"/>
          <a:ext cx="1042009" cy="1042009"/>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11A9F48-4A4C-F448-BE21-0263B40A4045}">
      <dsp:nvSpPr>
        <dsp:cNvPr id="0" name=""/>
        <dsp:cNvSpPr/>
      </dsp:nvSpPr>
      <dsp:spPr>
        <a:xfrm>
          <a:off x="610504" y="4168472"/>
          <a:ext cx="8764076" cy="833607"/>
        </a:xfrm>
        <a:prstGeom prst="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61676" tIns="71120" rIns="71120" bIns="71120" numCol="1" spcCol="1270" anchor="ctr" anchorCtr="0">
          <a:noAutofit/>
        </a:bodyPr>
        <a:lstStyle/>
        <a:p>
          <a:pPr marL="0" lvl="0" indent="0" algn="l"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Decreased mission readiness</a:t>
          </a:r>
          <a:r>
            <a:rPr lang="en-US" sz="2800" kern="1200" baseline="30000" dirty="0">
              <a:latin typeface="Arial" panose="020B0604020202020204" pitchFamily="34" charset="0"/>
              <a:cs typeface="Arial" panose="020B0604020202020204" pitchFamily="34" charset="0"/>
            </a:rPr>
            <a:t>4</a:t>
          </a:r>
          <a:endParaRPr lang="en-US" sz="2800" kern="1200" dirty="0">
            <a:latin typeface="Arial" panose="020B0604020202020204" pitchFamily="34" charset="0"/>
            <a:cs typeface="Arial" panose="020B0604020202020204" pitchFamily="34" charset="0"/>
          </a:endParaRPr>
        </a:p>
      </dsp:txBody>
      <dsp:txXfrm>
        <a:off x="610504" y="4168472"/>
        <a:ext cx="8764076" cy="833607"/>
      </dsp:txXfrm>
    </dsp:sp>
    <dsp:sp modelId="{F992E8E2-D1F6-D84A-BA34-735D4BFB773A}">
      <dsp:nvSpPr>
        <dsp:cNvPr id="0" name=""/>
        <dsp:cNvSpPr/>
      </dsp:nvSpPr>
      <dsp:spPr>
        <a:xfrm>
          <a:off x="89500" y="4064271"/>
          <a:ext cx="1042009" cy="1042009"/>
        </a:xfrm>
        <a:prstGeom prst="ellipse">
          <a:avLst/>
        </a:prstGeom>
        <a:solidFill>
          <a:schemeClr val="lt1">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5E7C8D-11F4-5B4E-AA78-EBF0364B9357}" type="datetimeFigureOut">
              <a:rPr lang="en-US" smtClean="0"/>
              <a:t>12/23/2024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9CB0C7-BC27-644A-8358-3F0529E982EC}" type="slidenum">
              <a:rPr lang="en-US" smtClean="0"/>
              <a:t>‹#›</a:t>
            </a:fld>
            <a:endParaRPr lang="en-US"/>
          </a:p>
        </p:txBody>
      </p:sp>
    </p:spTree>
    <p:extLst>
      <p:ext uri="{BB962C8B-B14F-4D97-AF65-F5344CB8AC3E}">
        <p14:creationId xmlns:p14="http://schemas.microsoft.com/office/powerpoint/2010/main" val="1366522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2</a:t>
            </a:fld>
            <a:endParaRPr lang="en-US"/>
          </a:p>
        </p:txBody>
      </p:sp>
    </p:spTree>
    <p:extLst>
      <p:ext uri="{BB962C8B-B14F-4D97-AF65-F5344CB8AC3E}">
        <p14:creationId xmlns:p14="http://schemas.microsoft.com/office/powerpoint/2010/main" val="11943164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Allan, E. J., Payne, J. M., Boyer, A., &amp; </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Kerschner</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 D. (2018). </a:t>
            </a:r>
            <a:r>
              <a:rPr lang="en-US" sz="1200" i="1" kern="1200" dirty="0">
                <a:effectLst/>
                <a:latin typeface="Times New Roman" panose="02020603050405020304" pitchFamily="18" charset="0"/>
                <a:ea typeface="SimSun" panose="02010600030101010101" pitchFamily="2" charset="-122"/>
                <a:cs typeface="Times New Roman" panose="02020603050405020304" pitchFamily="18" charset="0"/>
              </a:rPr>
              <a:t>Hazing prevention toolkit for campus professionals</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 Hazing Prevention Consortium.</a:t>
            </a:r>
            <a:endParaRPr lang="en-US" sz="12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indent="-342900">
              <a:buFont typeface="+mj-lt"/>
              <a:buAutoNum type="arabicPeriod"/>
            </a:pP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Clare, R., </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Lawhead</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 A., Dahl, J., Klahr, A., Schreiner, J., Moore, A., </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Neria</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 A., McGrath, D., Murray, C., Peebles, H., Trump-Steele, R., Hylton, K., </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Harcey</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 S., Vega, R., </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Tuskeviciute</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 R., </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Tercha</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 J., Barry, A., Owen, B., &amp; Mirani, K. (2021). </a:t>
            </a:r>
            <a:r>
              <a:rPr lang="en-US" sz="1200" i="1" kern="1200" dirty="0">
                <a:effectLst/>
                <a:latin typeface="Times New Roman" panose="02020603050405020304" pitchFamily="18" charset="0"/>
                <a:ea typeface="SimSun" panose="02010600030101010101" pitchFamily="2" charset="-122"/>
                <a:cs typeface="Times New Roman" panose="02020603050405020304" pitchFamily="18" charset="0"/>
              </a:rPr>
              <a:t>Defense Organizational Climate Survey </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(DEOCS) </a:t>
            </a:r>
            <a:r>
              <a:rPr lang="en-US" sz="1200" i="1" kern="1200" dirty="0">
                <a:effectLst/>
                <a:latin typeface="Times New Roman" panose="02020603050405020304" pitchFamily="18" charset="0"/>
                <a:ea typeface="SimSun" panose="02010600030101010101" pitchFamily="2" charset="-122"/>
                <a:cs typeface="Times New Roman" panose="02020603050405020304" pitchFamily="18" charset="0"/>
              </a:rPr>
              <a:t>redesign: Phase 1 overview report </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(OPA Report No. 2021-158). Office of People Analytics.</a:t>
            </a:r>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pPr marL="342900" indent="-342900">
              <a:buFont typeface="+mj-lt"/>
              <a:buAutoNum type="arabicPeriod"/>
            </a:pP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Government Accountability Office. (2023). </a:t>
            </a:r>
            <a:r>
              <a:rPr lang="en-US" sz="1200" i="1" kern="1200" dirty="0">
                <a:effectLst/>
                <a:latin typeface="Times New Roman" panose="02020603050405020304" pitchFamily="18" charset="0"/>
                <a:ea typeface="SimSun" panose="02010600030101010101" pitchFamily="2" charset="-122"/>
                <a:cs typeface="Times New Roman" panose="02020603050405020304" pitchFamily="18" charset="0"/>
              </a:rPr>
              <a:t>DoD Active-Duty Recruitment and Retention Challenges. </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(GAO-23-106551). https://</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www.gao.gov</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/products/gao-23-106551</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Office of the Under Secretary of Defense for Personnel and Readiness. (2020, December 29). </a:t>
            </a:r>
            <a:r>
              <a:rPr lang="en-US"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Harassment Prevention and Response for DoD Civilian Employees</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(DoD Instruction 1020.04). https://</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www.esd.whs.mil</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/Portals/54/Documents/DD/issuances/</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dodi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/102004p.pdf</a:t>
            </a:r>
            <a:endParaRPr lang="en-US" sz="1200" dirty="0">
              <a:latin typeface="Times New Roman" panose="02020603050405020304" pitchFamily="18" charset="0"/>
              <a:ea typeface="SimSun" panose="02010600030101010101" pitchFamily="2" charset="-122"/>
              <a:cs typeface="Times New Roman" panose="02020603050405020304" pitchFamily="18" charset="0"/>
            </a:endParaRPr>
          </a:p>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12</a:t>
            </a:fld>
            <a:endParaRPr lang="en-US"/>
          </a:p>
        </p:txBody>
      </p:sp>
    </p:spTree>
    <p:extLst>
      <p:ext uri="{BB962C8B-B14F-4D97-AF65-F5344CB8AC3E}">
        <p14:creationId xmlns:p14="http://schemas.microsoft.com/office/powerpoint/2010/main" val="40535399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13</a:t>
            </a:fld>
            <a:endParaRPr lang="en-US"/>
          </a:p>
        </p:txBody>
      </p:sp>
    </p:spTree>
    <p:extLst>
      <p:ext uri="{BB962C8B-B14F-4D97-AF65-F5344CB8AC3E}">
        <p14:creationId xmlns:p14="http://schemas.microsoft.com/office/powerpoint/2010/main" val="2978477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14</a:t>
            </a:fld>
            <a:endParaRPr lang="en-US"/>
          </a:p>
        </p:txBody>
      </p:sp>
    </p:spTree>
    <p:extLst>
      <p:ext uri="{BB962C8B-B14F-4D97-AF65-F5344CB8AC3E}">
        <p14:creationId xmlns:p14="http://schemas.microsoft.com/office/powerpoint/2010/main" val="21256400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15</a:t>
            </a:fld>
            <a:endParaRPr lang="en-US"/>
          </a:p>
        </p:txBody>
      </p:sp>
    </p:spTree>
    <p:extLst>
      <p:ext uri="{BB962C8B-B14F-4D97-AF65-F5344CB8AC3E}">
        <p14:creationId xmlns:p14="http://schemas.microsoft.com/office/powerpoint/2010/main" val="10642859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more information on prevention strategies for hazing, see the strategies sheet for reprisal in the DEOMI toolkit.</a:t>
            </a:r>
          </a:p>
        </p:txBody>
      </p:sp>
      <p:sp>
        <p:nvSpPr>
          <p:cNvPr id="4" name="Slide Number Placeholder 3"/>
          <p:cNvSpPr>
            <a:spLocks noGrp="1"/>
          </p:cNvSpPr>
          <p:nvPr>
            <p:ph type="sldNum" sz="quarter" idx="5"/>
          </p:nvPr>
        </p:nvSpPr>
        <p:spPr/>
        <p:txBody>
          <a:bodyPr/>
          <a:lstStyle/>
          <a:p>
            <a:fld id="{3B9CB0C7-BC27-644A-8358-3F0529E982EC}" type="slidenum">
              <a:rPr lang="en-US" smtClean="0"/>
              <a:t>16</a:t>
            </a:fld>
            <a:endParaRPr lang="en-US"/>
          </a:p>
        </p:txBody>
      </p:sp>
    </p:spTree>
    <p:extLst>
      <p:ext uri="{BB962C8B-B14F-4D97-AF65-F5344CB8AC3E}">
        <p14:creationId xmlns:p14="http://schemas.microsoft.com/office/powerpoint/2010/main" val="41294399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17</a:t>
            </a:fld>
            <a:endParaRPr lang="en-US"/>
          </a:p>
        </p:txBody>
      </p:sp>
    </p:spTree>
    <p:extLst>
      <p:ext uri="{BB962C8B-B14F-4D97-AF65-F5344CB8AC3E}">
        <p14:creationId xmlns:p14="http://schemas.microsoft.com/office/powerpoint/2010/main" val="219974142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18</a:t>
            </a:fld>
            <a:endParaRPr lang="en-US"/>
          </a:p>
        </p:txBody>
      </p:sp>
    </p:spTree>
    <p:extLst>
      <p:ext uri="{BB962C8B-B14F-4D97-AF65-F5344CB8AC3E}">
        <p14:creationId xmlns:p14="http://schemas.microsoft.com/office/powerpoint/2010/main" val="1346904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Office of the Under Secretary of Defense for Personnel and Readiness.  (2022, December 20).  </a:t>
            </a:r>
            <a:r>
              <a:rPr lang="en-US" sz="1200" i="1" kern="1200" dirty="0">
                <a:effectLst/>
                <a:latin typeface="Times New Roman" panose="02020603050405020304" pitchFamily="18" charset="0"/>
                <a:ea typeface="SimSun" panose="02010600030101010101" pitchFamily="2" charset="-122"/>
                <a:cs typeface="Times New Roman" panose="02020603050405020304" pitchFamily="18" charset="0"/>
              </a:rPr>
              <a:t>Harassment prevention and response in the Armed Forces </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(DoD Instruction 1020.03).  https://</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www.esd.whs.mil</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/Portals/54/Documents/DD/issuances/</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dodi</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/102003p.PDF</a:t>
            </a:r>
          </a:p>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3</a:t>
            </a:fld>
            <a:endParaRPr lang="en-US"/>
          </a:p>
        </p:txBody>
      </p:sp>
    </p:spTree>
    <p:extLst>
      <p:ext uri="{BB962C8B-B14F-4D97-AF65-F5344CB8AC3E}">
        <p14:creationId xmlns:p14="http://schemas.microsoft.com/office/powerpoint/2010/main" val="25283599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Office of the Under Secretary of Defense for Personnel and Readiness.  (2022, December 20).  </a:t>
            </a:r>
            <a:r>
              <a:rPr lang="en-US" sz="1200" i="1" kern="1200" dirty="0">
                <a:effectLst/>
                <a:latin typeface="Times New Roman" panose="02020603050405020304" pitchFamily="18" charset="0"/>
                <a:ea typeface="SimSun" panose="02010600030101010101" pitchFamily="2" charset="-122"/>
                <a:cs typeface="Times New Roman" panose="02020603050405020304" pitchFamily="18" charset="0"/>
              </a:rPr>
              <a:t>Harassment prevention and response in the Armed Forces </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(DoD Instruction 1020.03).  https://</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www.esd.whs.mil</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/Portals/54/Documents/DD/issuances/</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dodi</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/102003p.PDF</a:t>
            </a:r>
          </a:p>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4</a:t>
            </a:fld>
            <a:endParaRPr lang="en-US"/>
          </a:p>
        </p:txBody>
      </p:sp>
    </p:spTree>
    <p:extLst>
      <p:ext uri="{BB962C8B-B14F-4D97-AF65-F5344CB8AC3E}">
        <p14:creationId xmlns:p14="http://schemas.microsoft.com/office/powerpoint/2010/main" val="27365760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Office of the Under Secretary of Defense for Personnel and Readiness.  (2022, December 20).  </a:t>
            </a:r>
            <a:r>
              <a:rPr lang="en-US" sz="1200" i="1" kern="1200" dirty="0">
                <a:effectLst/>
                <a:latin typeface="Times New Roman" panose="02020603050405020304" pitchFamily="18" charset="0"/>
                <a:ea typeface="SimSun" panose="02010600030101010101" pitchFamily="2" charset="-122"/>
                <a:cs typeface="Times New Roman" panose="02020603050405020304" pitchFamily="18" charset="0"/>
              </a:rPr>
              <a:t>Harassment prevention and response in the Armed Forces </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(DoD Instruction 1020.03).  https://</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www.esd.whs.mil</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/Portals/54/Documents/DD/issuances/</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dodi</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/102003p.PDF</a:t>
            </a:r>
          </a:p>
        </p:txBody>
      </p:sp>
      <p:sp>
        <p:nvSpPr>
          <p:cNvPr id="4" name="Slide Number Placeholder 3"/>
          <p:cNvSpPr>
            <a:spLocks noGrp="1"/>
          </p:cNvSpPr>
          <p:nvPr>
            <p:ph type="sldNum" sz="quarter" idx="5"/>
          </p:nvPr>
        </p:nvSpPr>
        <p:spPr/>
        <p:txBody>
          <a:bodyPr/>
          <a:lstStyle/>
          <a:p>
            <a:fld id="{3B9CB0C7-BC27-644A-8358-3F0529E982EC}" type="slidenum">
              <a:rPr lang="en-US" smtClean="0"/>
              <a:t>5</a:t>
            </a:fld>
            <a:endParaRPr lang="en-US"/>
          </a:p>
        </p:txBody>
      </p:sp>
    </p:spTree>
    <p:extLst>
      <p:ext uri="{BB962C8B-B14F-4D97-AF65-F5344CB8AC3E}">
        <p14:creationId xmlns:p14="http://schemas.microsoft.com/office/powerpoint/2010/main" val="41800673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Acts of harm can be physical or psychological</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effectLst/>
              <a:latin typeface="Times New Roman" panose="02020603050405020304" pitchFamily="18" charset="0"/>
              <a:ea typeface="SimSun" panose="02010600030101010101" pitchFamily="2" charset="-122"/>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Office of the Under Secretary of Defense for Personnel and Readiness.  (2022, December 20).  </a:t>
            </a:r>
            <a:r>
              <a:rPr lang="en-US" sz="1200" i="1" kern="1200" dirty="0">
                <a:effectLst/>
                <a:latin typeface="Times New Roman" panose="02020603050405020304" pitchFamily="18" charset="0"/>
                <a:ea typeface="SimSun" panose="02010600030101010101" pitchFamily="2" charset="-122"/>
                <a:cs typeface="Times New Roman" panose="02020603050405020304" pitchFamily="18" charset="0"/>
              </a:rPr>
              <a:t>Harassment prevention and response in the Armed Forces </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(DoD Instruction 1020.03).  https://</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www.esd.whs.mil</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/Portals/54/Documents/DD/issuances/</a:t>
            </a:r>
            <a:r>
              <a:rPr lang="en-US" sz="1200" kern="1200" dirty="0" err="1">
                <a:effectLst/>
                <a:latin typeface="Times New Roman" panose="02020603050405020304" pitchFamily="18" charset="0"/>
                <a:ea typeface="SimSun" panose="02010600030101010101" pitchFamily="2" charset="-122"/>
                <a:cs typeface="Times New Roman" panose="02020603050405020304" pitchFamily="18" charset="0"/>
              </a:rPr>
              <a:t>dodi</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/102003p.PDF</a:t>
            </a:r>
          </a:p>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6</a:t>
            </a:fld>
            <a:endParaRPr lang="en-US"/>
          </a:p>
        </p:txBody>
      </p:sp>
    </p:spTree>
    <p:extLst>
      <p:ext uri="{BB962C8B-B14F-4D97-AF65-F5344CB8AC3E}">
        <p14:creationId xmlns:p14="http://schemas.microsoft.com/office/powerpoint/2010/main" val="364173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7</a:t>
            </a:fld>
            <a:endParaRPr lang="en-US"/>
          </a:p>
        </p:txBody>
      </p:sp>
    </p:spTree>
    <p:extLst>
      <p:ext uri="{BB962C8B-B14F-4D97-AF65-F5344CB8AC3E}">
        <p14:creationId xmlns:p14="http://schemas.microsoft.com/office/powerpoint/2010/main" val="33844677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culture and leadership of an organization are equally responsible for hazing. The organization is responsible for training leadership; leaders are responsible for prevention.</a:t>
            </a:r>
          </a:p>
        </p:txBody>
      </p:sp>
      <p:sp>
        <p:nvSpPr>
          <p:cNvPr id="4" name="Slide Number Placeholder 3"/>
          <p:cNvSpPr>
            <a:spLocks noGrp="1"/>
          </p:cNvSpPr>
          <p:nvPr>
            <p:ph type="sldNum" sz="quarter" idx="5"/>
          </p:nvPr>
        </p:nvSpPr>
        <p:spPr/>
        <p:txBody>
          <a:bodyPr/>
          <a:lstStyle/>
          <a:p>
            <a:fld id="{3B9CB0C7-BC27-644A-8358-3F0529E982EC}" type="slidenum">
              <a:rPr lang="en-US" smtClean="0"/>
              <a:t>9</a:t>
            </a:fld>
            <a:endParaRPr lang="en-US"/>
          </a:p>
        </p:txBody>
      </p:sp>
    </p:spTree>
    <p:extLst>
      <p:ext uri="{BB962C8B-B14F-4D97-AF65-F5344CB8AC3E}">
        <p14:creationId xmlns:p14="http://schemas.microsoft.com/office/powerpoint/2010/main" val="21513121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indent="-342900">
              <a:buFont typeface="+mj-lt"/>
              <a:buAutoNum type="arabicPeriod"/>
            </a:pPr>
            <a:r>
              <a:rPr lang="en-US" sz="1200" kern="1200" dirty="0">
                <a:effectLst/>
                <a:latin typeface="Times New Roman" panose="02020603050405020304" pitchFamily="18" charset="0"/>
                <a:ea typeface="SimSun" panose="02010600030101010101" pitchFamily="2" charset="-122"/>
              </a:rPr>
              <a:t>Campbell-Sills, L., Sun, X., Kessler, R. C., </a:t>
            </a:r>
            <a:r>
              <a:rPr lang="en-US" sz="1200" kern="1200" dirty="0" err="1">
                <a:effectLst/>
                <a:latin typeface="Times New Roman" panose="02020603050405020304" pitchFamily="18" charset="0"/>
                <a:ea typeface="SimSun" panose="02010600030101010101" pitchFamily="2" charset="-122"/>
              </a:rPr>
              <a:t>Ursano</a:t>
            </a:r>
            <a:r>
              <a:rPr lang="en-US" sz="1200" kern="1200" dirty="0">
                <a:effectLst/>
                <a:latin typeface="Times New Roman" panose="02020603050405020304" pitchFamily="18" charset="0"/>
                <a:ea typeface="SimSun" panose="02010600030101010101" pitchFamily="2" charset="-122"/>
              </a:rPr>
              <a:t>, R. J., Jain, S., &amp; Stein, M. B. (2023). Exposure to bullying or hazing during deployment and mental health outcomes among US Army soldiers. </a:t>
            </a:r>
            <a:r>
              <a:rPr lang="en-US" sz="1200" i="1" kern="1200" dirty="0">
                <a:effectLst/>
                <a:latin typeface="Times New Roman" panose="02020603050405020304" pitchFamily="18" charset="0"/>
                <a:ea typeface="SimSun" panose="02010600030101010101" pitchFamily="2" charset="-122"/>
              </a:rPr>
              <a:t>JAMA network open</a:t>
            </a:r>
            <a:r>
              <a:rPr lang="en-US" sz="1200" kern="1200" dirty="0">
                <a:effectLst/>
                <a:latin typeface="Times New Roman" panose="02020603050405020304" pitchFamily="18" charset="0"/>
                <a:ea typeface="SimSun" panose="02010600030101010101" pitchFamily="2" charset="-122"/>
              </a:rPr>
              <a:t>, </a:t>
            </a:r>
            <a:r>
              <a:rPr lang="en-US" sz="1200" i="1" kern="1200" dirty="0">
                <a:effectLst/>
                <a:latin typeface="Times New Roman" panose="02020603050405020304" pitchFamily="18" charset="0"/>
                <a:ea typeface="SimSun" panose="02010600030101010101" pitchFamily="2" charset="-122"/>
              </a:rPr>
              <a:t>6</a:t>
            </a:r>
            <a:r>
              <a:rPr lang="en-US" sz="1200" kern="1200" dirty="0">
                <a:effectLst/>
                <a:latin typeface="Times New Roman" panose="02020603050405020304" pitchFamily="18" charset="0"/>
                <a:ea typeface="SimSun" panose="02010600030101010101" pitchFamily="2" charset="-122"/>
              </a:rPr>
              <a:t>(1), e2252109-e2252109.</a:t>
            </a:r>
            <a:r>
              <a:rPr lang="en-US" sz="1200" dirty="0">
                <a:effectLst/>
              </a:rPr>
              <a:t> </a:t>
            </a:r>
          </a:p>
          <a:p>
            <a:pPr marL="342900" indent="-342900">
              <a:buFont typeface="+mj-lt"/>
              <a:buAutoNum type="arabicPeriod"/>
            </a:pP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Baker, M. T., Ojeda, A. R., Pressley, H., Blalock, J., Martinez, R. A., Moore, B. A., &amp; Van Hasselt, V. B. (2023). Military sexual violence: Sexual assault, sexual harassment, and sexual hazing. In </a:t>
            </a:r>
            <a:r>
              <a:rPr lang="en-US" sz="1200" i="1" kern="1200" dirty="0">
                <a:effectLst/>
                <a:latin typeface="Times New Roman" panose="02020603050405020304" pitchFamily="18" charset="0"/>
                <a:ea typeface="SimSun" panose="02010600030101010101" pitchFamily="2" charset="-122"/>
                <a:cs typeface="Times New Roman" panose="02020603050405020304" pitchFamily="18" charset="0"/>
              </a:rPr>
              <a:t>Violence in the Military</a:t>
            </a:r>
            <a:r>
              <a:rPr lang="en-US" sz="1200" kern="1200" dirty="0">
                <a:effectLst/>
                <a:latin typeface="Times New Roman" panose="02020603050405020304" pitchFamily="18" charset="0"/>
                <a:ea typeface="SimSun" panose="02010600030101010101" pitchFamily="2" charset="-122"/>
                <a:cs typeface="Times New Roman" panose="02020603050405020304" pitchFamily="18" charset="0"/>
              </a:rPr>
              <a:t> (pp. 19-31). Cham: Springer Nature Switzerland.</a:t>
            </a:r>
          </a:p>
          <a:p>
            <a:pPr marL="342900" indent="-342900">
              <a:buFont typeface="+mj-lt"/>
              <a:buAutoNum type="arabicPeriod"/>
            </a:pPr>
            <a:r>
              <a:rPr lang="en-US" sz="1200" kern="1200" dirty="0" err="1">
                <a:effectLst/>
                <a:latin typeface="Times New Roman" panose="02020603050405020304" pitchFamily="18" charset="0"/>
                <a:ea typeface="SimSun" panose="02010600030101010101" pitchFamily="2" charset="-122"/>
              </a:rPr>
              <a:t>Godier-McBard</a:t>
            </a:r>
            <a:r>
              <a:rPr lang="en-US" sz="1200" kern="1200" dirty="0">
                <a:effectLst/>
                <a:latin typeface="Times New Roman" panose="02020603050405020304" pitchFamily="18" charset="0"/>
                <a:ea typeface="SimSun" panose="02010600030101010101" pitchFamily="2" charset="-122"/>
              </a:rPr>
              <a:t>, L. R., &amp; Jones, M. L. (2020). Same-sex sexual violence in the military: A scoping review. </a:t>
            </a:r>
            <a:r>
              <a:rPr lang="en-US" sz="1200" i="1" kern="1200" dirty="0">
                <a:effectLst/>
                <a:latin typeface="Times New Roman" panose="02020603050405020304" pitchFamily="18" charset="0"/>
                <a:ea typeface="SimSun" panose="02010600030101010101" pitchFamily="2" charset="-122"/>
              </a:rPr>
              <a:t>Journal of Military, Veteran and Family Health</a:t>
            </a:r>
            <a:r>
              <a:rPr lang="en-US" sz="1200" kern="1200" dirty="0">
                <a:effectLst/>
                <a:latin typeface="Times New Roman" panose="02020603050405020304" pitchFamily="18" charset="0"/>
                <a:ea typeface="SimSun" panose="02010600030101010101" pitchFamily="2" charset="-122"/>
              </a:rPr>
              <a:t>, </a:t>
            </a:r>
            <a:r>
              <a:rPr lang="en-US" sz="1200" i="1" kern="1200" dirty="0">
                <a:effectLst/>
                <a:latin typeface="Times New Roman" panose="02020603050405020304" pitchFamily="18" charset="0"/>
                <a:ea typeface="SimSun" panose="02010600030101010101" pitchFamily="2" charset="-122"/>
              </a:rPr>
              <a:t>6</a:t>
            </a:r>
            <a:r>
              <a:rPr lang="en-US" sz="1200" kern="1200" dirty="0">
                <a:effectLst/>
                <a:latin typeface="Times New Roman" panose="02020603050405020304" pitchFamily="18" charset="0"/>
                <a:ea typeface="SimSun" panose="02010600030101010101" pitchFamily="2" charset="-122"/>
              </a:rPr>
              <a:t>(2), 68-84.</a:t>
            </a:r>
            <a:r>
              <a:rPr lang="en-US" sz="1200" dirty="0">
                <a:effectLst/>
              </a:rPr>
              <a:t> </a:t>
            </a:r>
          </a:p>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10</a:t>
            </a:fld>
            <a:endParaRPr lang="en-US"/>
          </a:p>
        </p:txBody>
      </p:sp>
    </p:spTree>
    <p:extLst>
      <p:ext uri="{BB962C8B-B14F-4D97-AF65-F5344CB8AC3E}">
        <p14:creationId xmlns:p14="http://schemas.microsoft.com/office/powerpoint/2010/main" val="20083390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1. Office of the Under Secretary of Defense for Personnel and Readiness. (2020, December 29). </a:t>
            </a:r>
            <a:r>
              <a:rPr lang="en-US" sz="12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Harassment Prevention and Response for DoD Civilian Employees</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(DoD Instruction 1020.04). https://</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www.esd.whs.mil</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/Portals/54/Documents/DD/issuances/</a:t>
            </a:r>
            <a:r>
              <a:rPr lang="en-US" sz="12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dodi</a:t>
            </a:r>
            <a:r>
              <a:rPr lang="en-US" sz="12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/102004p.pdf</a:t>
            </a:r>
          </a:p>
          <a:p>
            <a:endParaRPr lang="en-US" dirty="0"/>
          </a:p>
        </p:txBody>
      </p:sp>
      <p:sp>
        <p:nvSpPr>
          <p:cNvPr id="4" name="Slide Number Placeholder 3"/>
          <p:cNvSpPr>
            <a:spLocks noGrp="1"/>
          </p:cNvSpPr>
          <p:nvPr>
            <p:ph type="sldNum" sz="quarter" idx="5"/>
          </p:nvPr>
        </p:nvSpPr>
        <p:spPr/>
        <p:txBody>
          <a:bodyPr/>
          <a:lstStyle/>
          <a:p>
            <a:fld id="{3B9CB0C7-BC27-644A-8358-3F0529E982EC}" type="slidenum">
              <a:rPr lang="en-US" smtClean="0"/>
              <a:t>11</a:t>
            </a:fld>
            <a:endParaRPr lang="en-US"/>
          </a:p>
        </p:txBody>
      </p:sp>
    </p:spTree>
    <p:extLst>
      <p:ext uri="{BB962C8B-B14F-4D97-AF65-F5344CB8AC3E}">
        <p14:creationId xmlns:p14="http://schemas.microsoft.com/office/powerpoint/2010/main" val="6383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CE646-102B-7CA7-E2C7-0374C94958D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E0989BA-7093-2B65-978C-4FBCB8701C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03CB5EB-B448-3580-B332-6C2A25159B6A}"/>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5" name="Footer Placeholder 4">
            <a:extLst>
              <a:ext uri="{FF2B5EF4-FFF2-40B4-BE49-F238E27FC236}">
                <a16:creationId xmlns:a16="http://schemas.microsoft.com/office/drawing/2014/main" id="{92BE56AE-FC55-812F-848C-46253D66EF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908D54-1460-2C13-E910-8DF29F06093E}"/>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704506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BF81B-AFCE-5036-4B1F-2E39FC8675F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CF499A1-BFFC-D6F3-CFA5-2AFA8B47F9D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71D51E-E0C5-502E-A9FE-D351A970852A}"/>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5" name="Footer Placeholder 4">
            <a:extLst>
              <a:ext uri="{FF2B5EF4-FFF2-40B4-BE49-F238E27FC236}">
                <a16:creationId xmlns:a16="http://schemas.microsoft.com/office/drawing/2014/main" id="{39AE217A-5187-6B8D-F03D-8D3B6039CD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9BFFAC1-97C7-835C-7472-B5E77B9D5E9C}"/>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18194597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75BBE4-7E94-AB5D-08B7-0C52A36366F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BA7123-6801-D148-3637-6B6BF30DE69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9AD618-BAD5-B877-3474-F16034D81871}"/>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5" name="Footer Placeholder 4">
            <a:extLst>
              <a:ext uri="{FF2B5EF4-FFF2-40B4-BE49-F238E27FC236}">
                <a16:creationId xmlns:a16="http://schemas.microsoft.com/office/drawing/2014/main" id="{C9154F19-DBAE-B485-9968-12B2D2FE25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4A194BF-39B6-E891-C880-B6318D9E926C}"/>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2765279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61841-EFA1-223E-7EF2-91AF3509707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4A6D22C-26C9-26FD-4EBF-A6B74D0F7E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5933D7-A5AB-0F80-8B95-43DDEE082DAF}"/>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5" name="Footer Placeholder 4">
            <a:extLst>
              <a:ext uri="{FF2B5EF4-FFF2-40B4-BE49-F238E27FC236}">
                <a16:creationId xmlns:a16="http://schemas.microsoft.com/office/drawing/2014/main" id="{E100D997-32DB-9C81-C327-87F4F1173F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763B08-BBA1-BF0E-3E29-4C5F62C33E49}"/>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21671687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DF2C4E-54DD-08AB-4980-CF93EB80CD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A22BA46-3B02-539C-E5FD-84143BCA614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3A6C8-9EA9-7147-B91A-22ABCAD5FDA4}"/>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5" name="Footer Placeholder 4">
            <a:extLst>
              <a:ext uri="{FF2B5EF4-FFF2-40B4-BE49-F238E27FC236}">
                <a16:creationId xmlns:a16="http://schemas.microsoft.com/office/drawing/2014/main" id="{0698DDA0-AFC7-D81F-CC16-9C471041B07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AE0545-DCE8-8BD5-9629-D7D022691FAB}"/>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5503792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8D0C2-487F-28D2-595C-DB3BE760EF5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D9F33B3-34CE-71FD-EC8A-90F1FA799ED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40268D-543E-1570-3268-947AE2396D9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9A9DA1-CE64-7759-2778-08D7B43333E9}"/>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6" name="Footer Placeholder 5">
            <a:extLst>
              <a:ext uri="{FF2B5EF4-FFF2-40B4-BE49-F238E27FC236}">
                <a16:creationId xmlns:a16="http://schemas.microsoft.com/office/drawing/2014/main" id="{25C841FC-7CD8-7853-5961-A88994860A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F43487C-9EFA-FC5D-7DF2-316406C7795E}"/>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712066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5F2452-A875-EEF4-9DB8-974B216EB3E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64F65D7-024D-8827-4E3D-3702DBFE0C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BEB4068-A0B8-F3D6-8B55-7565B21ECF9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9A3ABB-FEDD-0B76-5EA6-6792662111C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D3963F5-EBC7-E423-5710-CC2386BE37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3463884-4CD7-25FA-973B-CCC0AC220662}"/>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8" name="Footer Placeholder 7">
            <a:extLst>
              <a:ext uri="{FF2B5EF4-FFF2-40B4-BE49-F238E27FC236}">
                <a16:creationId xmlns:a16="http://schemas.microsoft.com/office/drawing/2014/main" id="{6F45775A-3AEA-9E17-8CF7-F3DDF0D323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2822298-3157-EBC1-1DB0-4B76B23266CF}"/>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4359479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A9DDE5-5BB9-83A5-1142-38D03FA7AA4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CC3F358-D743-A909-C558-A04B137B53B1}"/>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4" name="Footer Placeholder 3">
            <a:extLst>
              <a:ext uri="{FF2B5EF4-FFF2-40B4-BE49-F238E27FC236}">
                <a16:creationId xmlns:a16="http://schemas.microsoft.com/office/drawing/2014/main" id="{106B4A0E-E44A-34FB-BA1C-FB0C54FD0CC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786C40-6FD9-D406-9352-59539469EAF9}"/>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1235825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3BE7460-DA1C-4E8F-9863-A4D464149E24}"/>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3" name="Footer Placeholder 2">
            <a:extLst>
              <a:ext uri="{FF2B5EF4-FFF2-40B4-BE49-F238E27FC236}">
                <a16:creationId xmlns:a16="http://schemas.microsoft.com/office/drawing/2014/main" id="{FFECF86F-55F0-A79E-35CD-1FAA723415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6BF436D-17F5-FF5C-FA54-A6975A80F750}"/>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29269247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656336-3BDC-F223-2A06-EB4C842749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95C9BE-4CA2-0496-CB1F-8C24E3931E4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EE7601C-580E-E8DD-F617-A19648CDDEB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54670F-FF24-2663-EECA-FE8BCD02A811}"/>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6" name="Footer Placeholder 5">
            <a:extLst>
              <a:ext uri="{FF2B5EF4-FFF2-40B4-BE49-F238E27FC236}">
                <a16:creationId xmlns:a16="http://schemas.microsoft.com/office/drawing/2014/main" id="{2FAB6FA5-2341-2155-1E5A-DD3D44A8F1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CED191-6A7D-E5C8-E94D-BA411F5C2311}"/>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29654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1D7F7-C91E-7E77-63D1-E3E0BB9AD8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227130-CE9D-1E32-F573-33ECA34326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179AC4F-8F7B-7577-25F0-B6382EAB9C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A19E8A-FD8E-F4ED-0517-370F1B8C6010}"/>
              </a:ext>
            </a:extLst>
          </p:cNvPr>
          <p:cNvSpPr>
            <a:spLocks noGrp="1"/>
          </p:cNvSpPr>
          <p:nvPr>
            <p:ph type="dt" sz="half" idx="10"/>
          </p:nvPr>
        </p:nvSpPr>
        <p:spPr/>
        <p:txBody>
          <a:bodyPr/>
          <a:lstStyle/>
          <a:p>
            <a:fld id="{0C58F898-89BA-3341-83B6-21E69E7473B6}" type="datetimeFigureOut">
              <a:rPr lang="en-US" smtClean="0"/>
              <a:t>12/23/2024</a:t>
            </a:fld>
            <a:endParaRPr lang="en-US"/>
          </a:p>
        </p:txBody>
      </p:sp>
      <p:sp>
        <p:nvSpPr>
          <p:cNvPr id="6" name="Footer Placeholder 5">
            <a:extLst>
              <a:ext uri="{FF2B5EF4-FFF2-40B4-BE49-F238E27FC236}">
                <a16:creationId xmlns:a16="http://schemas.microsoft.com/office/drawing/2014/main" id="{5BB64E6C-962E-3E4A-9ED3-F5FA419338C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781280-70A4-67B8-AFEB-6486C01796E0}"/>
              </a:ext>
            </a:extLst>
          </p:cNvPr>
          <p:cNvSpPr>
            <a:spLocks noGrp="1"/>
          </p:cNvSpPr>
          <p:nvPr>
            <p:ph type="sldNum" sz="quarter" idx="12"/>
          </p:nvPr>
        </p:nvSpPr>
        <p:spPr/>
        <p:txBody>
          <a:bodyPr/>
          <a:lstStyle/>
          <a:p>
            <a:fld id="{23CAD261-F7EA-B44B-8931-5B3CC60D4AB9}" type="slidenum">
              <a:rPr lang="en-US" smtClean="0"/>
              <a:t>‹#›</a:t>
            </a:fld>
            <a:endParaRPr lang="en-US"/>
          </a:p>
        </p:txBody>
      </p:sp>
    </p:spTree>
    <p:extLst>
      <p:ext uri="{BB962C8B-B14F-4D97-AF65-F5344CB8AC3E}">
        <p14:creationId xmlns:p14="http://schemas.microsoft.com/office/powerpoint/2010/main" val="3269917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81C47C-1365-5682-FF86-4BCC6D3CE9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53B0135-5D18-95E3-309A-F498540CC1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092D88-437C-D8F0-7A36-69080C1E87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0C58F898-89BA-3341-83B6-21E69E7473B6}" type="datetimeFigureOut">
              <a:rPr lang="en-US" smtClean="0"/>
              <a:t>12/23/2024</a:t>
            </a:fld>
            <a:endParaRPr lang="en-US"/>
          </a:p>
        </p:txBody>
      </p:sp>
      <p:sp>
        <p:nvSpPr>
          <p:cNvPr id="5" name="Footer Placeholder 4">
            <a:extLst>
              <a:ext uri="{FF2B5EF4-FFF2-40B4-BE49-F238E27FC236}">
                <a16:creationId xmlns:a16="http://schemas.microsoft.com/office/drawing/2014/main" id="{0632C56A-B4FE-EFF4-DE22-92E5898C6F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794520D6-6F96-C1A3-C0D5-CCE35257EA0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3CAD261-F7EA-B44B-8931-5B3CC60D4AB9}" type="slidenum">
              <a:rPr lang="en-US" smtClean="0"/>
              <a:t>‹#›</a:t>
            </a:fld>
            <a:endParaRPr lang="en-US"/>
          </a:p>
        </p:txBody>
      </p:sp>
    </p:spTree>
    <p:extLst>
      <p:ext uri="{BB962C8B-B14F-4D97-AF65-F5344CB8AC3E}">
        <p14:creationId xmlns:p14="http://schemas.microsoft.com/office/powerpoint/2010/main" val="33809704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diagramQuickStyle" Target="../diagrams/quickStyle1.xml"/><Relationship Id="rId13" Type="http://schemas.openxmlformats.org/officeDocument/2006/relationships/image" Target="../media/image6.png"/><Relationship Id="rId18" Type="http://schemas.openxmlformats.org/officeDocument/2006/relationships/image" Target="../media/image11.png"/><Relationship Id="rId3" Type="http://schemas.openxmlformats.org/officeDocument/2006/relationships/image" Target="../media/image1.png"/><Relationship Id="rId7" Type="http://schemas.openxmlformats.org/officeDocument/2006/relationships/diagramLayout" Target="../diagrams/layout1.xml"/><Relationship Id="rId12" Type="http://schemas.openxmlformats.org/officeDocument/2006/relationships/image" Target="../media/image5.svg"/><Relationship Id="rId17" Type="http://schemas.openxmlformats.org/officeDocument/2006/relationships/image" Target="../media/image10.png"/><Relationship Id="rId2" Type="http://schemas.openxmlformats.org/officeDocument/2006/relationships/notesSlide" Target="../notesSlides/notesSlide8.xml"/><Relationship Id="rId16" Type="http://schemas.openxmlformats.org/officeDocument/2006/relationships/image" Target="../media/image9.svg"/><Relationship Id="rId1" Type="http://schemas.openxmlformats.org/officeDocument/2006/relationships/slideLayout" Target="../slideLayouts/slideLayout2.xml"/><Relationship Id="rId6" Type="http://schemas.openxmlformats.org/officeDocument/2006/relationships/diagramData" Target="../diagrams/data1.xml"/><Relationship Id="rId11" Type="http://schemas.openxmlformats.org/officeDocument/2006/relationships/image" Target="../media/image4.png"/><Relationship Id="rId5" Type="http://schemas.openxmlformats.org/officeDocument/2006/relationships/image" Target="../media/image3.svg"/><Relationship Id="rId15" Type="http://schemas.openxmlformats.org/officeDocument/2006/relationships/image" Target="../media/image8.png"/><Relationship Id="rId10" Type="http://schemas.microsoft.com/office/2007/relationships/diagramDrawing" Target="../diagrams/drawing1.xml"/><Relationship Id="rId19" Type="http://schemas.openxmlformats.org/officeDocument/2006/relationships/image" Target="../media/image12.svg"/><Relationship Id="rId4" Type="http://schemas.openxmlformats.org/officeDocument/2006/relationships/image" Target="../media/image2.png"/><Relationship Id="rId9" Type="http://schemas.openxmlformats.org/officeDocument/2006/relationships/diagramColors" Target="../diagrams/colors1.xml"/><Relationship Id="rId14" Type="http://schemas.openxmlformats.org/officeDocument/2006/relationships/image" Target="../media/image7.svg"/></Relationships>
</file>

<file path=ppt/slides/_rels/slide11.xml.rels><?xml version="1.0" encoding="UTF-8" standalone="yes"?>
<Relationships xmlns="http://schemas.openxmlformats.org/package/2006/relationships"><Relationship Id="rId8" Type="http://schemas.openxmlformats.org/officeDocument/2006/relationships/diagramQuickStyle" Target="../diagrams/quickStyle2.xml"/><Relationship Id="rId13" Type="http://schemas.openxmlformats.org/officeDocument/2006/relationships/image" Target="../media/image17.png"/><Relationship Id="rId18" Type="http://schemas.openxmlformats.org/officeDocument/2006/relationships/image" Target="../media/image22.svg"/><Relationship Id="rId3" Type="http://schemas.openxmlformats.org/officeDocument/2006/relationships/image" Target="../media/image1.png"/><Relationship Id="rId7" Type="http://schemas.openxmlformats.org/officeDocument/2006/relationships/diagramLayout" Target="../diagrams/layout2.xml"/><Relationship Id="rId12" Type="http://schemas.openxmlformats.org/officeDocument/2006/relationships/image" Target="../media/image16.svg"/><Relationship Id="rId17" Type="http://schemas.openxmlformats.org/officeDocument/2006/relationships/image" Target="../media/image21.png"/><Relationship Id="rId2" Type="http://schemas.openxmlformats.org/officeDocument/2006/relationships/notesSlide" Target="../notesSlides/notesSlide9.xml"/><Relationship Id="rId16" Type="http://schemas.openxmlformats.org/officeDocument/2006/relationships/image" Target="../media/image20.svg"/><Relationship Id="rId1" Type="http://schemas.openxmlformats.org/officeDocument/2006/relationships/slideLayout" Target="../slideLayouts/slideLayout2.xml"/><Relationship Id="rId6" Type="http://schemas.openxmlformats.org/officeDocument/2006/relationships/diagramData" Target="../diagrams/data2.xml"/><Relationship Id="rId11" Type="http://schemas.openxmlformats.org/officeDocument/2006/relationships/image" Target="../media/image15.png"/><Relationship Id="rId5" Type="http://schemas.openxmlformats.org/officeDocument/2006/relationships/image" Target="../media/image14.svg"/><Relationship Id="rId15" Type="http://schemas.openxmlformats.org/officeDocument/2006/relationships/image" Target="../media/image19.png"/><Relationship Id="rId10" Type="http://schemas.microsoft.com/office/2007/relationships/diagramDrawing" Target="../diagrams/drawing2.xml"/><Relationship Id="rId4" Type="http://schemas.openxmlformats.org/officeDocument/2006/relationships/image" Target="../media/image13.png"/><Relationship Id="rId9" Type="http://schemas.openxmlformats.org/officeDocument/2006/relationships/diagramColors" Target="../diagrams/colors2.xml"/><Relationship Id="rId14" Type="http://schemas.openxmlformats.org/officeDocument/2006/relationships/image" Target="../media/image18.svg"/></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3.xml"/><Relationship Id="rId13" Type="http://schemas.openxmlformats.org/officeDocument/2006/relationships/image" Target="../media/image27.png"/><Relationship Id="rId18" Type="http://schemas.openxmlformats.org/officeDocument/2006/relationships/image" Target="../media/image32.svg"/><Relationship Id="rId3" Type="http://schemas.openxmlformats.org/officeDocument/2006/relationships/image" Target="../media/image1.png"/><Relationship Id="rId7" Type="http://schemas.openxmlformats.org/officeDocument/2006/relationships/diagramLayout" Target="../diagrams/layout3.xml"/><Relationship Id="rId12" Type="http://schemas.openxmlformats.org/officeDocument/2006/relationships/image" Target="../media/image26.svg"/><Relationship Id="rId17" Type="http://schemas.openxmlformats.org/officeDocument/2006/relationships/image" Target="../media/image31.png"/><Relationship Id="rId2" Type="http://schemas.openxmlformats.org/officeDocument/2006/relationships/notesSlide" Target="../notesSlides/notesSlide10.xml"/><Relationship Id="rId16" Type="http://schemas.openxmlformats.org/officeDocument/2006/relationships/image" Target="../media/image30.svg"/><Relationship Id="rId1" Type="http://schemas.openxmlformats.org/officeDocument/2006/relationships/slideLayout" Target="../slideLayouts/slideLayout2.xml"/><Relationship Id="rId6" Type="http://schemas.openxmlformats.org/officeDocument/2006/relationships/diagramData" Target="../diagrams/data3.xml"/><Relationship Id="rId11" Type="http://schemas.openxmlformats.org/officeDocument/2006/relationships/image" Target="../media/image25.png"/><Relationship Id="rId5" Type="http://schemas.openxmlformats.org/officeDocument/2006/relationships/image" Target="../media/image24.svg"/><Relationship Id="rId15" Type="http://schemas.openxmlformats.org/officeDocument/2006/relationships/image" Target="../media/image29.png"/><Relationship Id="rId10" Type="http://schemas.microsoft.com/office/2007/relationships/diagramDrawing" Target="../diagrams/drawing3.xml"/><Relationship Id="rId4" Type="http://schemas.openxmlformats.org/officeDocument/2006/relationships/image" Target="../media/image23.png"/><Relationship Id="rId9" Type="http://schemas.openxmlformats.org/officeDocument/2006/relationships/diagramColors" Target="../diagrams/colors3.xml"/><Relationship Id="rId14" Type="http://schemas.openxmlformats.org/officeDocument/2006/relationships/image" Target="../media/image28.sv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arassment and Prevention Icon" descr="Harassment and Prevention Icon">
            <a:extLst>
              <a:ext uri="{FF2B5EF4-FFF2-40B4-BE49-F238E27FC236}">
                <a16:creationId xmlns:a16="http://schemas.microsoft.com/office/drawing/2014/main" id="{F11AEFDB-A288-CBAC-AA56-B5D8E5DDF1D3}"/>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t="10226" r="13405" b="24557"/>
          <a:stretch/>
        </p:blipFill>
        <p:spPr>
          <a:xfrm>
            <a:off x="3199282" y="0"/>
            <a:ext cx="7762843" cy="6858000"/>
          </a:xfrm>
          <a:prstGeom prst="rect">
            <a:avLst/>
          </a:prstGeom>
        </p:spPr>
      </p:pic>
      <p:sp>
        <p:nvSpPr>
          <p:cNvPr id="5" name="Rectangle 4">
            <a:extLst>
              <a:ext uri="{FF2B5EF4-FFF2-40B4-BE49-F238E27FC236}">
                <a16:creationId xmlns:a16="http://schemas.microsoft.com/office/drawing/2014/main" id="{BBF13CDA-725C-A430-DBCA-7C74C2854644}"/>
              </a:ext>
              <a:ext uri="{C183D7F6-B498-43B3-948B-1728B52AA6E4}">
                <adec:decorative xmlns:adec="http://schemas.microsoft.com/office/drawing/2017/decorative" val="1"/>
              </a:ext>
            </a:extLst>
          </p:cNvPr>
          <p:cNvSpPr/>
          <p:nvPr/>
        </p:nvSpPr>
        <p:spPr>
          <a:xfrm>
            <a:off x="0" y="0"/>
            <a:ext cx="12192000" cy="6858000"/>
          </a:xfrm>
          <a:prstGeom prst="rect">
            <a:avLst/>
          </a:prstGeom>
          <a:solidFill>
            <a:schemeClr val="tx2">
              <a:lumMod val="75000"/>
              <a:lumOff val="25000"/>
              <a:alpha val="65343"/>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389081D7-F859-A0FD-A982-B4F0D56B5213}"/>
              </a:ext>
              <a:ext uri="{C183D7F6-B498-43B3-948B-1728B52AA6E4}">
                <adec:decorative xmlns:adec="http://schemas.microsoft.com/office/drawing/2017/decorative" val="1"/>
              </a:ext>
            </a:extLst>
          </p:cNvPr>
          <p:cNvSpPr/>
          <p:nvPr/>
        </p:nvSpPr>
        <p:spPr>
          <a:xfrm>
            <a:off x="0" y="2428081"/>
            <a:ext cx="11611429" cy="4429919"/>
          </a:xfrm>
          <a:prstGeom prst="rect">
            <a:avLst/>
          </a:prstGeom>
          <a:solidFill>
            <a:schemeClr val="tx2">
              <a:alpha val="79697"/>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3A8C2F58-66E0-829A-F3F8-D00202632544}"/>
              </a:ext>
              <a:ext uri="{C183D7F6-B498-43B3-948B-1728B52AA6E4}">
                <adec:decorative xmlns:adec="http://schemas.microsoft.com/office/drawing/2017/decorative" val="1"/>
              </a:ext>
            </a:extLst>
          </p:cNvPr>
          <p:cNvSpPr/>
          <p:nvPr/>
        </p:nvSpPr>
        <p:spPr>
          <a:xfrm>
            <a:off x="580571" y="0"/>
            <a:ext cx="11611429" cy="4429919"/>
          </a:xfrm>
          <a:prstGeom prst="rect">
            <a:avLst/>
          </a:prstGeom>
          <a:solidFill>
            <a:schemeClr val="tx2">
              <a:alpha val="7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Hazing">
            <a:extLst>
              <a:ext uri="{FF2B5EF4-FFF2-40B4-BE49-F238E27FC236}">
                <a16:creationId xmlns:a16="http://schemas.microsoft.com/office/drawing/2014/main" id="{4AA30CB1-65C2-9246-02B9-779793A81B6B}"/>
              </a:ext>
            </a:extLst>
          </p:cNvPr>
          <p:cNvSpPr>
            <a:spLocks noGrp="1"/>
          </p:cNvSpPr>
          <p:nvPr>
            <p:ph type="ctrTitle"/>
          </p:nvPr>
        </p:nvSpPr>
        <p:spPr/>
        <p:txBody>
          <a:bodyPr/>
          <a:lstStyle/>
          <a:p>
            <a:r>
              <a:rPr lang="en-US" dirty="0">
                <a:solidFill>
                  <a:schemeClr val="bg1"/>
                </a:solidFill>
                <a:latin typeface="Arial"/>
                <a:cs typeface="Arial"/>
              </a:rPr>
              <a:t>Hazing</a:t>
            </a:r>
            <a:endParaRPr lang="en-US" dirty="0">
              <a:solidFill>
                <a:schemeClr val="bg1"/>
              </a:solidFill>
              <a:latin typeface="Arial" panose="020B0604020202020204" pitchFamily="34" charset="0"/>
              <a:cs typeface="Arial" panose="020B0604020202020204" pitchFamily="34" charset="0"/>
            </a:endParaRPr>
          </a:p>
        </p:txBody>
      </p:sp>
      <p:sp>
        <p:nvSpPr>
          <p:cNvPr id="3" name="An overview of definitions, impacts, and prevention">
            <a:extLst>
              <a:ext uri="{FF2B5EF4-FFF2-40B4-BE49-F238E27FC236}">
                <a16:creationId xmlns:a16="http://schemas.microsoft.com/office/drawing/2014/main" id="{03C13B51-1DE3-AC14-E682-C3337F3F7485}"/>
              </a:ext>
            </a:extLst>
          </p:cNvPr>
          <p:cNvSpPr>
            <a:spLocks noGrp="1"/>
          </p:cNvSpPr>
          <p:nvPr>
            <p:ph type="subTitle" idx="1"/>
          </p:nvPr>
        </p:nvSpPr>
        <p:spPr>
          <a:noFill/>
          <a:ln>
            <a:noFill/>
          </a:ln>
        </p:spPr>
        <p:txBody>
          <a:bodyPr>
            <a:normAutofit/>
          </a:bodyPr>
          <a:lstStyle/>
          <a:p>
            <a:r>
              <a:rPr lang="en-US" sz="2800" b="0" i="0" dirty="0">
                <a:ln>
                  <a:solidFill>
                    <a:schemeClr val="bg1"/>
                  </a:solidFill>
                </a:ln>
                <a:solidFill>
                  <a:schemeClr val="bg1"/>
                </a:solidFill>
                <a:effectLst/>
                <a:latin typeface="Arial" panose="020B0604020202020204" pitchFamily="34" charset="0"/>
                <a:cs typeface="Arial" panose="020B0604020202020204" pitchFamily="34" charset="0"/>
              </a:rPr>
              <a:t>An Overview of Definitions, Impacts, and Prevention</a:t>
            </a:r>
            <a:endParaRPr lang="en-US" sz="2800" dirty="0">
              <a:ln>
                <a:solidFill>
                  <a:schemeClr val="bg1"/>
                </a:solidFill>
              </a:ln>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962001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2AEA575-E248-4188-AD50-D147134287B0}"/>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1" name="Group 10">
              <a:extLst>
                <a:ext uri="{FF2B5EF4-FFF2-40B4-BE49-F238E27FC236}">
                  <a16:creationId xmlns:a16="http://schemas.microsoft.com/office/drawing/2014/main" id="{F9BF3543-CD67-481F-8EA2-799290437DC2}"/>
                </a:ext>
              </a:extLst>
            </p:cNvPr>
            <p:cNvGrpSpPr>
              <a:grpSpLocks noChangeAspect="1"/>
            </p:cNvGrpSpPr>
            <p:nvPr/>
          </p:nvGrpSpPr>
          <p:grpSpPr>
            <a:xfrm>
              <a:off x="1" y="0"/>
              <a:ext cx="12191999" cy="1463040"/>
              <a:chOff x="-33528011" y="-1"/>
              <a:chExt cx="45720015" cy="6858001"/>
            </a:xfrm>
          </p:grpSpPr>
          <p:sp>
            <p:nvSpPr>
              <p:cNvPr id="19" name="Rectangle 18">
                <a:extLst>
                  <a:ext uri="{FF2B5EF4-FFF2-40B4-BE49-F238E27FC236}">
                    <a16:creationId xmlns:a16="http://schemas.microsoft.com/office/drawing/2014/main" id="{965C759F-03FD-4666-80D8-D00AB1B84B56}"/>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570DEFA2-A9D8-4992-A92A-8AA5C7FA2555}"/>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6936183-4358-4223-A75A-B2F94F1680CB}"/>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EC606F5A-D64D-438D-8D85-7293D6E12C11}"/>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Harassment and Prevention Icon">
              <a:extLst>
                <a:ext uri="{FF2B5EF4-FFF2-40B4-BE49-F238E27FC236}">
                  <a16:creationId xmlns:a16="http://schemas.microsoft.com/office/drawing/2014/main" id="{932F5D72-6D47-4F41-BE5E-191E102D143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Individual Impacts of Hazing">
            <a:extLst>
              <a:ext uri="{FF2B5EF4-FFF2-40B4-BE49-F238E27FC236}">
                <a16:creationId xmlns:a16="http://schemas.microsoft.com/office/drawing/2014/main" id="{C6391162-7846-A2F2-4219-42B922ACF7FA}"/>
              </a:ext>
            </a:extLst>
          </p:cNvPr>
          <p:cNvSpPr>
            <a:spLocks noGrp="1"/>
          </p:cNvSpPr>
          <p:nvPr>
            <p:ph type="title"/>
          </p:nvPr>
        </p:nvSpPr>
        <p:spPr>
          <a:xfrm>
            <a:off x="0" y="137476"/>
            <a:ext cx="8473440" cy="1325563"/>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Individual Impacts of Hazing</a:t>
            </a:r>
            <a:endParaRPr lang="en-US" sz="3600" dirty="0">
              <a:solidFill>
                <a:schemeClr val="bg1"/>
              </a:solidFill>
              <a:latin typeface="Arial" panose="020B0604020202020204" pitchFamily="34" charset="0"/>
              <a:cs typeface="Arial" panose="020B0604020202020204" pitchFamily="34" charset="0"/>
            </a:endParaRPr>
          </a:p>
        </p:txBody>
      </p:sp>
      <p:pic>
        <p:nvPicPr>
          <p:cNvPr id="27" name="Individual" descr="Man with solid fill">
            <a:extLst>
              <a:ext uri="{FF2B5EF4-FFF2-40B4-BE49-F238E27FC236}">
                <a16:creationId xmlns:a16="http://schemas.microsoft.com/office/drawing/2014/main" id="{16211A6E-FAB6-1BEC-EE3A-7B4C2ED55ECD}"/>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310069" y="3072542"/>
            <a:ext cx="2286000" cy="2286000"/>
          </a:xfrm>
          <a:prstGeom prst="rect">
            <a:avLst/>
          </a:prstGeom>
        </p:spPr>
      </p:pic>
      <p:graphicFrame>
        <p:nvGraphicFramePr>
          <p:cNvPr id="18" name="Impacts">
            <a:extLst>
              <a:ext uri="{FF2B5EF4-FFF2-40B4-BE49-F238E27FC236}">
                <a16:creationId xmlns:a16="http://schemas.microsoft.com/office/drawing/2014/main" id="{6F62ECBD-8088-17AA-5E84-D26FCCC80E54}"/>
              </a:ext>
            </a:extLst>
          </p:cNvPr>
          <p:cNvGraphicFramePr/>
          <p:nvPr>
            <p:extLst>
              <p:ext uri="{D42A27DB-BD31-4B8C-83A1-F6EECF244321}">
                <p14:modId xmlns:p14="http://schemas.microsoft.com/office/powerpoint/2010/main" val="2350181599"/>
              </p:ext>
            </p:extLst>
          </p:nvPr>
        </p:nvGraphicFramePr>
        <p:xfrm>
          <a:off x="2032000" y="1463039"/>
          <a:ext cx="9472428" cy="54186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3" name="Brain Graphic" descr="Brain with solid fill">
            <a:extLst>
              <a:ext uri="{FF2B5EF4-FFF2-40B4-BE49-F238E27FC236}">
                <a16:creationId xmlns:a16="http://schemas.microsoft.com/office/drawing/2014/main" id="{1F1014E9-3C8C-2CEB-3A11-9019B802948A}"/>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161297" y="1782128"/>
            <a:ext cx="736326" cy="736326"/>
          </a:xfrm>
          <a:prstGeom prst="rect">
            <a:avLst/>
          </a:prstGeom>
        </p:spPr>
      </p:pic>
      <p:pic>
        <p:nvPicPr>
          <p:cNvPr id="5" name="Heart Graphic" descr="Heart organ with solid fill">
            <a:extLst>
              <a:ext uri="{FF2B5EF4-FFF2-40B4-BE49-F238E27FC236}">
                <a16:creationId xmlns:a16="http://schemas.microsoft.com/office/drawing/2014/main" id="{E899C0B1-A331-12F8-401B-49289E5C3AD3}"/>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665779" y="2784114"/>
            <a:ext cx="736326" cy="736326"/>
          </a:xfrm>
          <a:prstGeom prst="rect">
            <a:avLst/>
          </a:prstGeom>
        </p:spPr>
      </p:pic>
      <p:pic>
        <p:nvPicPr>
          <p:cNvPr id="15" name="Sad Face Graphic" descr="Sad face outline with solid fill">
            <a:extLst>
              <a:ext uri="{FF2B5EF4-FFF2-40B4-BE49-F238E27FC236}">
                <a16:creationId xmlns:a16="http://schemas.microsoft.com/office/drawing/2014/main" id="{BC251657-4281-6C40-D1E3-565F5DA4239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872525" y="3886113"/>
            <a:ext cx="613605" cy="613605"/>
          </a:xfrm>
          <a:prstGeom prst="rect">
            <a:avLst/>
          </a:prstGeom>
        </p:spPr>
      </p:pic>
      <p:pic>
        <p:nvPicPr>
          <p:cNvPr id="13" name="Male and Female Graphic">
            <a:extLst>
              <a:ext uri="{FF2B5EF4-FFF2-40B4-BE49-F238E27FC236}">
                <a16:creationId xmlns:a16="http://schemas.microsoft.com/office/drawing/2014/main" id="{1210D8AF-4ACD-FF43-687F-BF1444CA0D75}"/>
              </a:ext>
            </a:extLst>
          </p:cNvPr>
          <p:cNvPicPr>
            <a:picLocks noChangeAspect="1"/>
          </p:cNvPicPr>
          <p:nvPr/>
        </p:nvPicPr>
        <p:blipFill>
          <a:blip r:embed="rId17"/>
          <a:srcRect/>
          <a:stretch/>
        </p:blipFill>
        <p:spPr>
          <a:xfrm>
            <a:off x="2758838" y="4873430"/>
            <a:ext cx="489329" cy="614799"/>
          </a:xfrm>
          <a:prstGeom prst="rect">
            <a:avLst/>
          </a:prstGeom>
        </p:spPr>
      </p:pic>
      <p:pic>
        <p:nvPicPr>
          <p:cNvPr id="8" name="Meds Graphic" descr="Medicine with solid fill">
            <a:extLst>
              <a:ext uri="{FF2B5EF4-FFF2-40B4-BE49-F238E27FC236}">
                <a16:creationId xmlns:a16="http://schemas.microsoft.com/office/drawing/2014/main" id="{835DBB2E-9473-B09B-031F-2D9689554F5F}"/>
              </a:ext>
            </a:extLst>
          </p:cNvPr>
          <p:cNvPicPr>
            <a:picLocks noChangeAspect="1"/>
          </p:cNvPicPr>
          <p:nvPr/>
        </p:nvPicPr>
        <p:blipFill>
          <a:blip r:embed="rId18">
            <a:extLst>
              <a:ext uri="{96DAC541-7B7A-43D3-8B79-37D633B846F1}">
                <asvg:svgBlip xmlns:asvg="http://schemas.microsoft.com/office/drawing/2016/SVG/main" r:embed="rId19"/>
              </a:ext>
            </a:extLst>
          </a:blip>
          <a:stretch>
            <a:fillRect/>
          </a:stretch>
        </p:blipFill>
        <p:spPr>
          <a:xfrm>
            <a:off x="2207017" y="5875416"/>
            <a:ext cx="736326" cy="736326"/>
          </a:xfrm>
          <a:prstGeom prst="rect">
            <a:avLst/>
          </a:prstGeom>
        </p:spPr>
      </p:pic>
    </p:spTree>
    <p:extLst>
      <p:ext uri="{BB962C8B-B14F-4D97-AF65-F5344CB8AC3E}">
        <p14:creationId xmlns:p14="http://schemas.microsoft.com/office/powerpoint/2010/main" val="2493782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2AEA575-E248-4188-AD50-D147134287B0}"/>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1" name="Group 10">
              <a:extLst>
                <a:ext uri="{FF2B5EF4-FFF2-40B4-BE49-F238E27FC236}">
                  <a16:creationId xmlns:a16="http://schemas.microsoft.com/office/drawing/2014/main" id="{F9BF3543-CD67-481F-8EA2-799290437DC2}"/>
                </a:ext>
              </a:extLst>
            </p:cNvPr>
            <p:cNvGrpSpPr>
              <a:grpSpLocks noChangeAspect="1"/>
            </p:cNvGrpSpPr>
            <p:nvPr/>
          </p:nvGrpSpPr>
          <p:grpSpPr>
            <a:xfrm>
              <a:off x="1" y="0"/>
              <a:ext cx="12191999" cy="1463040"/>
              <a:chOff x="-33528011" y="-1"/>
              <a:chExt cx="45720015" cy="6858001"/>
            </a:xfrm>
          </p:grpSpPr>
          <p:sp>
            <p:nvSpPr>
              <p:cNvPr id="19" name="Rectangle 18">
                <a:extLst>
                  <a:ext uri="{FF2B5EF4-FFF2-40B4-BE49-F238E27FC236}">
                    <a16:creationId xmlns:a16="http://schemas.microsoft.com/office/drawing/2014/main" id="{965C759F-03FD-4666-80D8-D00AB1B84B56}"/>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570DEFA2-A9D8-4992-A92A-8AA5C7FA2555}"/>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6936183-4358-4223-A75A-B2F94F1680CB}"/>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EC606F5A-D64D-438D-8D85-7293D6E12C11}"/>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Harassment and Prevention Icon">
              <a:extLst>
                <a:ext uri="{FF2B5EF4-FFF2-40B4-BE49-F238E27FC236}">
                  <a16:creationId xmlns:a16="http://schemas.microsoft.com/office/drawing/2014/main" id="{932F5D72-6D47-4F41-BE5E-191E102D143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Team/Unit Impacts">
            <a:extLst>
              <a:ext uri="{FF2B5EF4-FFF2-40B4-BE49-F238E27FC236}">
                <a16:creationId xmlns:a16="http://schemas.microsoft.com/office/drawing/2014/main" id="{C6391162-7846-A2F2-4219-42B922ACF7FA}"/>
              </a:ext>
            </a:extLst>
          </p:cNvPr>
          <p:cNvSpPr>
            <a:spLocks noGrp="1"/>
          </p:cNvSpPr>
          <p:nvPr>
            <p:ph type="title"/>
          </p:nvPr>
        </p:nvSpPr>
        <p:spPr>
          <a:xfrm>
            <a:off x="0" y="137476"/>
            <a:ext cx="8473440" cy="1325563"/>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Team or Unit Impacts of Hazing</a:t>
            </a:r>
            <a:endParaRPr lang="en-US" sz="4000" dirty="0">
              <a:solidFill>
                <a:schemeClr val="bg1"/>
              </a:solidFill>
              <a:latin typeface="Arial" panose="020B0604020202020204" pitchFamily="34" charset="0"/>
              <a:cs typeface="Arial" panose="020B0604020202020204" pitchFamily="34" charset="0"/>
            </a:endParaRPr>
          </a:p>
        </p:txBody>
      </p:sp>
      <p:pic>
        <p:nvPicPr>
          <p:cNvPr id="14" name="Team Graphic" descr="Users with solid fill">
            <a:extLst>
              <a:ext uri="{FF2B5EF4-FFF2-40B4-BE49-F238E27FC236}">
                <a16:creationId xmlns:a16="http://schemas.microsoft.com/office/drawing/2014/main" id="{E353A026-11BF-3C8B-10CE-8CF43A32F7A6}"/>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60868" y="3029372"/>
            <a:ext cx="2286000" cy="2286000"/>
          </a:xfrm>
          <a:prstGeom prst="rect">
            <a:avLst/>
          </a:prstGeom>
        </p:spPr>
      </p:pic>
      <p:graphicFrame>
        <p:nvGraphicFramePr>
          <p:cNvPr id="18" name="Impacts">
            <a:extLst>
              <a:ext uri="{FF2B5EF4-FFF2-40B4-BE49-F238E27FC236}">
                <a16:creationId xmlns:a16="http://schemas.microsoft.com/office/drawing/2014/main" id="{6F62ECBD-8088-17AA-5E84-D26FCCC80E54}"/>
              </a:ext>
            </a:extLst>
          </p:cNvPr>
          <p:cNvGraphicFramePr/>
          <p:nvPr>
            <p:extLst>
              <p:ext uri="{D42A27DB-BD31-4B8C-83A1-F6EECF244321}">
                <p14:modId xmlns:p14="http://schemas.microsoft.com/office/powerpoint/2010/main" val="3035915325"/>
              </p:ext>
            </p:extLst>
          </p:nvPr>
        </p:nvGraphicFramePr>
        <p:xfrm>
          <a:off x="2031999" y="1463039"/>
          <a:ext cx="9702802" cy="54186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4" name="Handshake Graphic" descr="Handshake with solid fill">
            <a:extLst>
              <a:ext uri="{FF2B5EF4-FFF2-40B4-BE49-F238E27FC236}">
                <a16:creationId xmlns:a16="http://schemas.microsoft.com/office/drawing/2014/main" id="{2B57E8EF-1B96-0A0E-DB5E-42438DFDC732}"/>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334639" y="2155496"/>
            <a:ext cx="914205" cy="914205"/>
          </a:xfrm>
          <a:prstGeom prst="rect">
            <a:avLst/>
          </a:prstGeom>
        </p:spPr>
      </p:pic>
      <p:pic>
        <p:nvPicPr>
          <p:cNvPr id="17" name="Group unity" descr="Cheers with solid fill">
            <a:extLst>
              <a:ext uri="{FF2B5EF4-FFF2-40B4-BE49-F238E27FC236}">
                <a16:creationId xmlns:a16="http://schemas.microsoft.com/office/drawing/2014/main" id="{DE03EFC4-CA1F-2D37-1544-4E5480C9E3CB}"/>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679678" y="3772039"/>
            <a:ext cx="914400" cy="914400"/>
          </a:xfrm>
          <a:prstGeom prst="rect">
            <a:avLst/>
          </a:prstGeom>
        </p:spPr>
      </p:pic>
      <p:pic>
        <p:nvPicPr>
          <p:cNvPr id="9" name="Male" descr="Office worker male with solid fill">
            <a:extLst>
              <a:ext uri="{FF2B5EF4-FFF2-40B4-BE49-F238E27FC236}">
                <a16:creationId xmlns:a16="http://schemas.microsoft.com/office/drawing/2014/main" id="{C1C453C5-8FB4-4F17-4425-54EB0DB36F13}"/>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2032000" y="5207228"/>
            <a:ext cx="914205" cy="914205"/>
          </a:xfrm>
          <a:prstGeom prst="rect">
            <a:avLst/>
          </a:prstGeom>
        </p:spPr>
      </p:pic>
      <p:pic>
        <p:nvPicPr>
          <p:cNvPr id="7" name="Female" descr="Office worker female with solid fill">
            <a:extLst>
              <a:ext uri="{FF2B5EF4-FFF2-40B4-BE49-F238E27FC236}">
                <a16:creationId xmlns:a16="http://schemas.microsoft.com/office/drawing/2014/main" id="{DEF4F9BC-FFAD-6D27-D5F1-3152A7281EED}"/>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490939" y="5436619"/>
            <a:ext cx="914205" cy="914205"/>
          </a:xfrm>
          <a:prstGeom prst="rect">
            <a:avLst/>
          </a:prstGeom>
        </p:spPr>
      </p:pic>
    </p:spTree>
    <p:extLst>
      <p:ext uri="{BB962C8B-B14F-4D97-AF65-F5344CB8AC3E}">
        <p14:creationId xmlns:p14="http://schemas.microsoft.com/office/powerpoint/2010/main" val="8669906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D2AEA575-E248-4188-AD50-D147134287B0}"/>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1" name="Group 10">
              <a:extLst>
                <a:ext uri="{FF2B5EF4-FFF2-40B4-BE49-F238E27FC236}">
                  <a16:creationId xmlns:a16="http://schemas.microsoft.com/office/drawing/2014/main" id="{F9BF3543-CD67-481F-8EA2-799290437DC2}"/>
                </a:ext>
              </a:extLst>
            </p:cNvPr>
            <p:cNvGrpSpPr>
              <a:grpSpLocks noChangeAspect="1"/>
            </p:cNvGrpSpPr>
            <p:nvPr/>
          </p:nvGrpSpPr>
          <p:grpSpPr>
            <a:xfrm>
              <a:off x="1" y="0"/>
              <a:ext cx="12191999" cy="1463040"/>
              <a:chOff x="-33528011" y="-1"/>
              <a:chExt cx="45720015" cy="6858001"/>
            </a:xfrm>
          </p:grpSpPr>
          <p:sp>
            <p:nvSpPr>
              <p:cNvPr id="19" name="Rectangle 18">
                <a:extLst>
                  <a:ext uri="{FF2B5EF4-FFF2-40B4-BE49-F238E27FC236}">
                    <a16:creationId xmlns:a16="http://schemas.microsoft.com/office/drawing/2014/main" id="{965C759F-03FD-4666-80D8-D00AB1B84B56}"/>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570DEFA2-A9D8-4992-A92A-8AA5C7FA2555}"/>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F6936183-4358-4223-A75A-B2F94F1680CB}"/>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EC606F5A-D64D-438D-8D85-7293D6E12C11}"/>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Harassment and Prevention Icon">
              <a:extLst>
                <a:ext uri="{FF2B5EF4-FFF2-40B4-BE49-F238E27FC236}">
                  <a16:creationId xmlns:a16="http://schemas.microsoft.com/office/drawing/2014/main" id="{932F5D72-6D47-4F41-BE5E-191E102D1434}"/>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Organization Impacts">
            <a:extLst>
              <a:ext uri="{FF2B5EF4-FFF2-40B4-BE49-F238E27FC236}">
                <a16:creationId xmlns:a16="http://schemas.microsoft.com/office/drawing/2014/main" id="{C6391162-7846-A2F2-4219-42B922ACF7FA}"/>
              </a:ext>
            </a:extLst>
          </p:cNvPr>
          <p:cNvSpPr>
            <a:spLocks noGrp="1"/>
          </p:cNvSpPr>
          <p:nvPr>
            <p:ph type="title"/>
          </p:nvPr>
        </p:nvSpPr>
        <p:spPr>
          <a:xfrm>
            <a:off x="0" y="137476"/>
            <a:ext cx="8473440" cy="1325563"/>
          </a:xfrm>
        </p:spPr>
        <p:txBody>
          <a:bodyPr anchor="b">
            <a:normAutofit fontScale="90000"/>
          </a:bodyPr>
          <a:lstStyle/>
          <a:p>
            <a:r>
              <a:rPr lang="en-US" sz="4800" dirty="0">
                <a:solidFill>
                  <a:schemeClr val="bg1"/>
                </a:solidFill>
                <a:latin typeface="Arial" panose="020B0604020202020204" pitchFamily="34" charset="0"/>
                <a:cs typeface="Arial" panose="020B0604020202020204" pitchFamily="34" charset="0"/>
              </a:rPr>
              <a:t>Organization Impacts of Hazing</a:t>
            </a:r>
            <a:endParaRPr lang="en-US" sz="4000" dirty="0">
              <a:solidFill>
                <a:schemeClr val="bg1"/>
              </a:solidFill>
              <a:latin typeface="Arial" panose="020B0604020202020204" pitchFamily="34" charset="0"/>
              <a:cs typeface="Arial" panose="020B0604020202020204" pitchFamily="34" charset="0"/>
            </a:endParaRPr>
          </a:p>
        </p:txBody>
      </p:sp>
      <p:pic>
        <p:nvPicPr>
          <p:cNvPr id="3" name="Organization Graphic">
            <a:extLst>
              <a:ext uri="{FF2B5EF4-FFF2-40B4-BE49-F238E27FC236}">
                <a16:creationId xmlns:a16="http://schemas.microsoft.com/office/drawing/2014/main" id="{9CB7BAF2-9584-C507-63D1-730386E546D2}"/>
              </a:ext>
              <a:ext uri="{C183D7F6-B498-43B3-948B-1728B52AA6E4}">
                <adec:decorative xmlns:adec="http://schemas.microsoft.com/office/drawing/2017/decorative" val="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4459" y="3029372"/>
            <a:ext cx="2286000" cy="2286000"/>
          </a:xfrm>
          <a:prstGeom prst="rect">
            <a:avLst/>
          </a:prstGeom>
        </p:spPr>
      </p:pic>
      <p:graphicFrame>
        <p:nvGraphicFramePr>
          <p:cNvPr id="18" name="Impacts">
            <a:extLst>
              <a:ext uri="{FF2B5EF4-FFF2-40B4-BE49-F238E27FC236}">
                <a16:creationId xmlns:a16="http://schemas.microsoft.com/office/drawing/2014/main" id="{6F62ECBD-8088-17AA-5E84-D26FCCC80E54}"/>
              </a:ext>
            </a:extLst>
          </p:cNvPr>
          <p:cNvGraphicFramePr/>
          <p:nvPr>
            <p:extLst>
              <p:ext uri="{D42A27DB-BD31-4B8C-83A1-F6EECF244321}">
                <p14:modId xmlns:p14="http://schemas.microsoft.com/office/powerpoint/2010/main" val="2935200265"/>
              </p:ext>
            </p:extLst>
          </p:nvPr>
        </p:nvGraphicFramePr>
        <p:xfrm>
          <a:off x="2031999" y="1463039"/>
          <a:ext cx="9451163" cy="5418667"/>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5" name="Scales Graphic" descr="Scales of justice with solid fill">
            <a:extLst>
              <a:ext uri="{FF2B5EF4-FFF2-40B4-BE49-F238E27FC236}">
                <a16:creationId xmlns:a16="http://schemas.microsoft.com/office/drawing/2014/main" id="{4598DE4F-28C9-E4F2-3B54-3E712EDF5765}"/>
              </a:ext>
            </a:extLst>
          </p:cNvPr>
          <p:cNvPicPr>
            <a:picLocks noChangeAspect="1"/>
          </p:cNvPicPr>
          <p:nvPr/>
        </p:nvPicPr>
        <p:blipFill>
          <a:blip r:embed="rId11">
            <a:extLst>
              <a:ext uri="{96DAC541-7B7A-43D3-8B79-37D633B846F1}">
                <asvg:svgBlip xmlns:asvg="http://schemas.microsoft.com/office/drawing/2016/SVG/main" r:embed="rId12"/>
              </a:ext>
            </a:extLst>
          </a:blip>
          <a:stretch>
            <a:fillRect/>
          </a:stretch>
        </p:blipFill>
        <p:spPr>
          <a:xfrm>
            <a:off x="2260306" y="1904525"/>
            <a:ext cx="786655" cy="786655"/>
          </a:xfrm>
          <a:prstGeom prst="rect">
            <a:avLst/>
          </a:prstGeom>
        </p:spPr>
      </p:pic>
      <p:pic>
        <p:nvPicPr>
          <p:cNvPr id="6" name="Reputation Graphic" descr="Ribbon with solid fill">
            <a:extLst>
              <a:ext uri="{FF2B5EF4-FFF2-40B4-BE49-F238E27FC236}">
                <a16:creationId xmlns:a16="http://schemas.microsoft.com/office/drawing/2014/main" id="{DBB12BEE-9E55-4031-6BF3-4F9A48EBB0FF}"/>
              </a:ext>
            </a:extLst>
          </p:cNvPr>
          <p:cNvPicPr>
            <a:picLocks noChangeAspect="1"/>
          </p:cNvPicPr>
          <p:nvPr/>
        </p:nvPicPr>
        <p:blipFill>
          <a:blip r:embed="rId13">
            <a:extLst>
              <a:ext uri="{96DAC541-7B7A-43D3-8B79-37D633B846F1}">
                <asvg:svgBlip xmlns:asvg="http://schemas.microsoft.com/office/drawing/2016/SVG/main" r:embed="rId14"/>
              </a:ext>
            </a:extLst>
          </a:blip>
          <a:stretch>
            <a:fillRect/>
          </a:stretch>
        </p:blipFill>
        <p:spPr>
          <a:xfrm>
            <a:off x="2653633" y="3086309"/>
            <a:ext cx="943986" cy="943986"/>
          </a:xfrm>
          <a:prstGeom prst="rect">
            <a:avLst/>
          </a:prstGeom>
        </p:spPr>
      </p:pic>
      <p:grpSp>
        <p:nvGrpSpPr>
          <p:cNvPr id="23" name="Group 22" descr="Solid filled human figures where two are crossed out, indicating loss of personnel.">
            <a:extLst>
              <a:ext uri="{FF2B5EF4-FFF2-40B4-BE49-F238E27FC236}">
                <a16:creationId xmlns:a16="http://schemas.microsoft.com/office/drawing/2014/main" id="{0EE2BE53-5C57-BB0B-537D-14CEB65B7F2A}"/>
              </a:ext>
            </a:extLst>
          </p:cNvPr>
          <p:cNvGrpSpPr/>
          <p:nvPr/>
        </p:nvGrpSpPr>
        <p:grpSpPr>
          <a:xfrm>
            <a:off x="2633589" y="4278923"/>
            <a:ext cx="984074" cy="1015040"/>
            <a:chOff x="5134606" y="8484425"/>
            <a:chExt cx="571939" cy="548640"/>
          </a:xfrm>
        </p:grpSpPr>
        <p:pic>
          <p:nvPicPr>
            <p:cNvPr id="8" name="Personnel" descr="Group with solid fill">
              <a:extLst>
                <a:ext uri="{FF2B5EF4-FFF2-40B4-BE49-F238E27FC236}">
                  <a16:creationId xmlns:a16="http://schemas.microsoft.com/office/drawing/2014/main" id="{86B806D9-1ACF-40FB-D7A9-CEC6ADC2F946}"/>
                </a:ext>
              </a:extLst>
            </p:cNvPr>
            <p:cNvPicPr>
              <a:picLocks noChangeAspect="1"/>
            </p:cNvPicPr>
            <p:nvPr/>
          </p:nvPicPr>
          <p:blipFill>
            <a:blip r:embed="rId15">
              <a:extLst>
                <a:ext uri="{96DAC541-7B7A-43D3-8B79-37D633B846F1}">
                  <asvg:svgBlip xmlns:asvg="http://schemas.microsoft.com/office/drawing/2016/SVG/main" r:embed="rId16"/>
                </a:ext>
              </a:extLst>
            </a:blip>
            <a:stretch>
              <a:fillRect/>
            </a:stretch>
          </p:blipFill>
          <p:spPr>
            <a:xfrm>
              <a:off x="5134606" y="8484425"/>
              <a:ext cx="548640" cy="548640"/>
            </a:xfrm>
            <a:prstGeom prst="rect">
              <a:avLst/>
            </a:prstGeom>
          </p:spPr>
        </p:pic>
        <p:sp>
          <p:nvSpPr>
            <p:cNvPr id="15" name="X2">
              <a:extLst>
                <a:ext uri="{FF2B5EF4-FFF2-40B4-BE49-F238E27FC236}">
                  <a16:creationId xmlns:a16="http://schemas.microsoft.com/office/drawing/2014/main" id="{2F0B5155-2D79-B788-F089-D7F0920B5DED}"/>
                </a:ext>
              </a:extLst>
            </p:cNvPr>
            <p:cNvSpPr/>
            <p:nvPr/>
          </p:nvSpPr>
          <p:spPr>
            <a:xfrm>
              <a:off x="5448413" y="8491166"/>
              <a:ext cx="258132" cy="525100"/>
            </a:xfrm>
            <a:prstGeom prst="mathMultiply">
              <a:avLst>
                <a:gd name="adj1" fmla="val 9961"/>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X1">
              <a:extLst>
                <a:ext uri="{FF2B5EF4-FFF2-40B4-BE49-F238E27FC236}">
                  <a16:creationId xmlns:a16="http://schemas.microsoft.com/office/drawing/2014/main" id="{36327A89-783F-43DD-5792-69A8CAF65D33}"/>
                </a:ext>
              </a:extLst>
            </p:cNvPr>
            <p:cNvSpPr/>
            <p:nvPr/>
          </p:nvSpPr>
          <p:spPr>
            <a:xfrm>
              <a:off x="5345163" y="8490675"/>
              <a:ext cx="258132" cy="525100"/>
            </a:xfrm>
            <a:prstGeom prst="mathMultiply">
              <a:avLst>
                <a:gd name="adj1" fmla="val 9961"/>
              </a:avLst>
            </a:prstGeom>
            <a:solidFill>
              <a:srgbClr val="C000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3" name="Target Graphic" descr="Target with solid fill">
            <a:extLst>
              <a:ext uri="{FF2B5EF4-FFF2-40B4-BE49-F238E27FC236}">
                <a16:creationId xmlns:a16="http://schemas.microsoft.com/office/drawing/2014/main" id="{301F4752-405A-1345-B42B-23B6015A27C9}"/>
              </a:ext>
            </a:extLst>
          </p:cNvPr>
          <p:cNvPicPr>
            <a:picLocks noChangeAspect="1"/>
          </p:cNvPicPr>
          <p:nvPr/>
        </p:nvPicPr>
        <p:blipFill>
          <a:blip r:embed="rId17">
            <a:extLst>
              <a:ext uri="{96DAC541-7B7A-43D3-8B79-37D633B846F1}">
                <asvg:svgBlip xmlns:asvg="http://schemas.microsoft.com/office/drawing/2016/SVG/main" r:embed="rId18"/>
              </a:ext>
            </a:extLst>
          </a:blip>
          <a:stretch>
            <a:fillRect/>
          </a:stretch>
        </p:blipFill>
        <p:spPr>
          <a:xfrm>
            <a:off x="2183773" y="5596898"/>
            <a:ext cx="943986" cy="943986"/>
          </a:xfrm>
          <a:prstGeom prst="rect">
            <a:avLst/>
          </a:prstGeom>
        </p:spPr>
      </p:pic>
    </p:spTree>
    <p:extLst>
      <p:ext uri="{BB962C8B-B14F-4D97-AF65-F5344CB8AC3E}">
        <p14:creationId xmlns:p14="http://schemas.microsoft.com/office/powerpoint/2010/main" val="14749656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3F770101-FC15-4513-8F3A-30CD06C3D9D8}"/>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1" name="Group 10">
              <a:extLst>
                <a:ext uri="{FF2B5EF4-FFF2-40B4-BE49-F238E27FC236}">
                  <a16:creationId xmlns:a16="http://schemas.microsoft.com/office/drawing/2014/main" id="{93C2E29E-DB4C-4DB5-A3F6-DC6934A1A28B}"/>
                </a:ext>
              </a:extLst>
            </p:cNvPr>
            <p:cNvGrpSpPr>
              <a:grpSpLocks noChangeAspect="1"/>
            </p:cNvGrpSpPr>
            <p:nvPr/>
          </p:nvGrpSpPr>
          <p:grpSpPr>
            <a:xfrm>
              <a:off x="1" y="0"/>
              <a:ext cx="12191999" cy="1463040"/>
              <a:chOff x="-33528011" y="-1"/>
              <a:chExt cx="45720015" cy="6858001"/>
            </a:xfrm>
          </p:grpSpPr>
          <p:sp>
            <p:nvSpPr>
              <p:cNvPr id="19" name="Rectangle 18">
                <a:extLst>
                  <a:ext uri="{FF2B5EF4-FFF2-40B4-BE49-F238E27FC236}">
                    <a16:creationId xmlns:a16="http://schemas.microsoft.com/office/drawing/2014/main" id="{A3B32224-7ED8-47B7-B9FE-B9FAD7BBDE3E}"/>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DE94096E-C320-41AD-9023-917BCF9AEE6A}"/>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a:extLst>
                  <a:ext uri="{FF2B5EF4-FFF2-40B4-BE49-F238E27FC236}">
                    <a16:creationId xmlns:a16="http://schemas.microsoft.com/office/drawing/2014/main" id="{7DB942D1-C118-40FE-9558-CAB89E02536C}"/>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B3394564-FEAC-417A-85F5-3BC77DCDCBD3}"/>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2" name="Harassment and Prevention Icon">
              <a:extLst>
                <a:ext uri="{FF2B5EF4-FFF2-40B4-BE49-F238E27FC236}">
                  <a16:creationId xmlns:a16="http://schemas.microsoft.com/office/drawing/2014/main" id="{F20B470A-A3F2-4E74-86BB-7C70646BAB3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Strategies to Prevent Hazing">
            <a:extLst>
              <a:ext uri="{FF2B5EF4-FFF2-40B4-BE49-F238E27FC236}">
                <a16:creationId xmlns:a16="http://schemas.microsoft.com/office/drawing/2014/main" id="{C6391162-7846-A2F2-4219-42B922ACF7FA}"/>
              </a:ext>
            </a:extLst>
          </p:cNvPr>
          <p:cNvSpPr>
            <a:spLocks noGrp="1"/>
          </p:cNvSpPr>
          <p:nvPr>
            <p:ph type="title"/>
          </p:nvPr>
        </p:nvSpPr>
        <p:spPr>
          <a:xfrm>
            <a:off x="-1" y="137476"/>
            <a:ext cx="10945221" cy="1325563"/>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Levels of Prevention for Leaders</a:t>
            </a:r>
          </a:p>
        </p:txBody>
      </p:sp>
      <p:grpSp>
        <p:nvGrpSpPr>
          <p:cNvPr id="4" name="Group 3">
            <a:extLst>
              <a:ext uri="{FF2B5EF4-FFF2-40B4-BE49-F238E27FC236}">
                <a16:creationId xmlns:a16="http://schemas.microsoft.com/office/drawing/2014/main" id="{C8659AF5-A677-43EC-AEEF-93431F5860A5}"/>
              </a:ext>
            </a:extLst>
          </p:cNvPr>
          <p:cNvGrpSpPr/>
          <p:nvPr/>
        </p:nvGrpSpPr>
        <p:grpSpPr>
          <a:xfrm>
            <a:off x="838200" y="1839966"/>
            <a:ext cx="10512313" cy="4322655"/>
            <a:chOff x="838200" y="1839966"/>
            <a:chExt cx="10512313" cy="4322655"/>
          </a:xfrm>
        </p:grpSpPr>
        <p:sp>
          <p:nvSpPr>
            <p:cNvPr id="5" name="Freeform: Shape 4">
              <a:extLst>
                <a:ext uri="{FF2B5EF4-FFF2-40B4-BE49-F238E27FC236}">
                  <a16:creationId xmlns:a16="http://schemas.microsoft.com/office/drawing/2014/main" id="{D0AF9F2D-6707-4817-813F-D8D5B5A71534}"/>
                </a:ext>
              </a:extLst>
            </p:cNvPr>
            <p:cNvSpPr/>
            <p:nvPr/>
          </p:nvSpPr>
          <p:spPr>
            <a:xfrm>
              <a:off x="841486" y="1839966"/>
              <a:ext cx="3203971" cy="921600"/>
            </a:xfrm>
            <a:custGeom>
              <a:avLst/>
              <a:gdLst>
                <a:gd name="connsiteX0" fmla="*/ 0 w 3203971"/>
                <a:gd name="connsiteY0" fmla="*/ 0 h 921600"/>
                <a:gd name="connsiteX1" fmla="*/ 3203971 w 3203971"/>
                <a:gd name="connsiteY1" fmla="*/ 0 h 921600"/>
                <a:gd name="connsiteX2" fmla="*/ 3203971 w 3203971"/>
                <a:gd name="connsiteY2" fmla="*/ 921600 h 921600"/>
                <a:gd name="connsiteX3" fmla="*/ 0 w 3203971"/>
                <a:gd name="connsiteY3" fmla="*/ 921600 h 921600"/>
                <a:gd name="connsiteX4" fmla="*/ 0 w 3203971"/>
                <a:gd name="connsiteY4" fmla="*/ 0 h 9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971" h="921600">
                  <a:moveTo>
                    <a:pt x="0" y="0"/>
                  </a:moveTo>
                  <a:lnTo>
                    <a:pt x="3203971" y="0"/>
                  </a:lnTo>
                  <a:lnTo>
                    <a:pt x="3203971" y="921600"/>
                  </a:lnTo>
                  <a:lnTo>
                    <a:pt x="0" y="921600"/>
                  </a:lnTo>
                  <a:lnTo>
                    <a:pt x="0" y="0"/>
                  </a:lnTo>
                  <a:close/>
                </a:path>
              </a:pathLst>
            </a:custGeom>
            <a:solidFill>
              <a:schemeClr val="accent1">
                <a:lumMod val="5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Primary</a:t>
              </a:r>
            </a:p>
          </p:txBody>
        </p:sp>
        <p:sp>
          <p:nvSpPr>
            <p:cNvPr id="6" name="Freeform: Shape 5">
              <a:extLst>
                <a:ext uri="{FF2B5EF4-FFF2-40B4-BE49-F238E27FC236}">
                  <a16:creationId xmlns:a16="http://schemas.microsoft.com/office/drawing/2014/main" id="{6E5B5A9B-1504-48BA-AAFB-3034F81EDCD5}"/>
                </a:ext>
              </a:extLst>
            </p:cNvPr>
            <p:cNvSpPr/>
            <p:nvPr/>
          </p:nvSpPr>
          <p:spPr>
            <a:xfrm>
              <a:off x="838200" y="2761566"/>
              <a:ext cx="3203971" cy="3401055"/>
            </a:xfrm>
            <a:custGeom>
              <a:avLst/>
              <a:gdLst>
                <a:gd name="connsiteX0" fmla="*/ 0 w 3203971"/>
                <a:gd name="connsiteY0" fmla="*/ 0 h 3401055"/>
                <a:gd name="connsiteX1" fmla="*/ 3203971 w 3203971"/>
                <a:gd name="connsiteY1" fmla="*/ 0 h 3401055"/>
                <a:gd name="connsiteX2" fmla="*/ 3203971 w 3203971"/>
                <a:gd name="connsiteY2" fmla="*/ 3401055 h 3401055"/>
                <a:gd name="connsiteX3" fmla="*/ 0 w 3203971"/>
                <a:gd name="connsiteY3" fmla="*/ 3401055 h 3401055"/>
                <a:gd name="connsiteX4" fmla="*/ 0 w 3203971"/>
                <a:gd name="connsiteY4" fmla="*/ 0 h 3401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971" h="3401055">
                  <a:moveTo>
                    <a:pt x="0" y="0"/>
                  </a:moveTo>
                  <a:lnTo>
                    <a:pt x="3203971" y="0"/>
                  </a:lnTo>
                  <a:lnTo>
                    <a:pt x="3203971" y="3401055"/>
                  </a:lnTo>
                  <a:lnTo>
                    <a:pt x="0" y="3401055"/>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   Primary strategies are aimed at preventing hazing behaviors</a:t>
              </a:r>
            </a:p>
          </p:txBody>
        </p:sp>
        <p:sp>
          <p:nvSpPr>
            <p:cNvPr id="7" name="Freeform: Shape 6">
              <a:extLst>
                <a:ext uri="{FF2B5EF4-FFF2-40B4-BE49-F238E27FC236}">
                  <a16:creationId xmlns:a16="http://schemas.microsoft.com/office/drawing/2014/main" id="{0EE66447-F8D6-4F49-839C-5DD00C364F07}"/>
                </a:ext>
              </a:extLst>
            </p:cNvPr>
            <p:cNvSpPr/>
            <p:nvPr/>
          </p:nvSpPr>
          <p:spPr>
            <a:xfrm>
              <a:off x="4494014" y="1839966"/>
              <a:ext cx="3203971" cy="921600"/>
            </a:xfrm>
            <a:custGeom>
              <a:avLst/>
              <a:gdLst>
                <a:gd name="connsiteX0" fmla="*/ 0 w 3203971"/>
                <a:gd name="connsiteY0" fmla="*/ 0 h 921600"/>
                <a:gd name="connsiteX1" fmla="*/ 3203971 w 3203971"/>
                <a:gd name="connsiteY1" fmla="*/ 0 h 921600"/>
                <a:gd name="connsiteX2" fmla="*/ 3203971 w 3203971"/>
                <a:gd name="connsiteY2" fmla="*/ 921600 h 921600"/>
                <a:gd name="connsiteX3" fmla="*/ 0 w 3203971"/>
                <a:gd name="connsiteY3" fmla="*/ 921600 h 921600"/>
                <a:gd name="connsiteX4" fmla="*/ 0 w 3203971"/>
                <a:gd name="connsiteY4" fmla="*/ 0 h 9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971" h="921600">
                  <a:moveTo>
                    <a:pt x="0" y="0"/>
                  </a:moveTo>
                  <a:lnTo>
                    <a:pt x="3203971" y="0"/>
                  </a:lnTo>
                  <a:lnTo>
                    <a:pt x="3203971" y="921600"/>
                  </a:lnTo>
                  <a:lnTo>
                    <a:pt x="0" y="921600"/>
                  </a:lnTo>
                  <a:lnTo>
                    <a:pt x="0" y="0"/>
                  </a:lnTo>
                  <a:close/>
                </a:path>
              </a:pathLst>
            </a:custGeom>
            <a:solidFill>
              <a:schemeClr val="accent1">
                <a:lumMod val="5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Secondary</a:t>
              </a:r>
            </a:p>
          </p:txBody>
        </p:sp>
        <p:sp>
          <p:nvSpPr>
            <p:cNvPr id="8" name="Freeform: Shape 7">
              <a:extLst>
                <a:ext uri="{FF2B5EF4-FFF2-40B4-BE49-F238E27FC236}">
                  <a16:creationId xmlns:a16="http://schemas.microsoft.com/office/drawing/2014/main" id="{7494CFF0-43DC-4E0B-8F3D-C3395181FF52}"/>
                </a:ext>
              </a:extLst>
            </p:cNvPr>
            <p:cNvSpPr/>
            <p:nvPr/>
          </p:nvSpPr>
          <p:spPr>
            <a:xfrm>
              <a:off x="4494014" y="2761566"/>
              <a:ext cx="3203971" cy="3401055"/>
            </a:xfrm>
            <a:custGeom>
              <a:avLst/>
              <a:gdLst>
                <a:gd name="connsiteX0" fmla="*/ 0 w 3203971"/>
                <a:gd name="connsiteY0" fmla="*/ 0 h 3401055"/>
                <a:gd name="connsiteX1" fmla="*/ 3203971 w 3203971"/>
                <a:gd name="connsiteY1" fmla="*/ 0 h 3401055"/>
                <a:gd name="connsiteX2" fmla="*/ 3203971 w 3203971"/>
                <a:gd name="connsiteY2" fmla="*/ 3401055 h 3401055"/>
                <a:gd name="connsiteX3" fmla="*/ 0 w 3203971"/>
                <a:gd name="connsiteY3" fmla="*/ 3401055 h 3401055"/>
                <a:gd name="connsiteX4" fmla="*/ 0 w 3203971"/>
                <a:gd name="connsiteY4" fmla="*/ 0 h 3401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971" h="3401055">
                  <a:moveTo>
                    <a:pt x="0" y="0"/>
                  </a:moveTo>
                  <a:lnTo>
                    <a:pt x="3203971" y="0"/>
                  </a:lnTo>
                  <a:lnTo>
                    <a:pt x="3203971" y="3401055"/>
                  </a:lnTo>
                  <a:lnTo>
                    <a:pt x="0" y="3401055"/>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   Secondary strategies guide an efficient response to hazing behaviors</a:t>
              </a:r>
            </a:p>
          </p:txBody>
        </p:sp>
        <p:sp>
          <p:nvSpPr>
            <p:cNvPr id="9" name="Freeform: Shape 8">
              <a:extLst>
                <a:ext uri="{FF2B5EF4-FFF2-40B4-BE49-F238E27FC236}">
                  <a16:creationId xmlns:a16="http://schemas.microsoft.com/office/drawing/2014/main" id="{33E0FC5B-884F-4D9A-A783-C683216ABD0B}"/>
                </a:ext>
              </a:extLst>
            </p:cNvPr>
            <p:cNvSpPr/>
            <p:nvPr/>
          </p:nvSpPr>
          <p:spPr>
            <a:xfrm>
              <a:off x="8146542" y="1839966"/>
              <a:ext cx="3203971" cy="921600"/>
            </a:xfrm>
            <a:custGeom>
              <a:avLst/>
              <a:gdLst>
                <a:gd name="connsiteX0" fmla="*/ 0 w 3203971"/>
                <a:gd name="connsiteY0" fmla="*/ 0 h 921600"/>
                <a:gd name="connsiteX1" fmla="*/ 3203971 w 3203971"/>
                <a:gd name="connsiteY1" fmla="*/ 0 h 921600"/>
                <a:gd name="connsiteX2" fmla="*/ 3203971 w 3203971"/>
                <a:gd name="connsiteY2" fmla="*/ 921600 h 921600"/>
                <a:gd name="connsiteX3" fmla="*/ 0 w 3203971"/>
                <a:gd name="connsiteY3" fmla="*/ 921600 h 921600"/>
                <a:gd name="connsiteX4" fmla="*/ 0 w 3203971"/>
                <a:gd name="connsiteY4" fmla="*/ 0 h 9216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971" h="921600">
                  <a:moveTo>
                    <a:pt x="0" y="0"/>
                  </a:moveTo>
                  <a:lnTo>
                    <a:pt x="3203971" y="0"/>
                  </a:lnTo>
                  <a:lnTo>
                    <a:pt x="3203971" y="921600"/>
                  </a:lnTo>
                  <a:lnTo>
                    <a:pt x="0" y="921600"/>
                  </a:lnTo>
                  <a:lnTo>
                    <a:pt x="0" y="0"/>
                  </a:lnTo>
                  <a:close/>
                </a:path>
              </a:pathLst>
            </a:custGeom>
            <a:solidFill>
              <a:schemeClr val="accent1">
                <a:lumMod val="5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227584" tIns="130048" rIns="227584" bIns="130048" numCol="1" spcCol="1270" anchor="ctr" anchorCtr="0">
              <a:noAutofit/>
            </a:bodyPr>
            <a:lstStyle/>
            <a:p>
              <a:pPr marL="0" lvl="0" indent="0" algn="ctr" defTabSz="1422400">
                <a:lnSpc>
                  <a:spcPct val="90000"/>
                </a:lnSpc>
                <a:spcBef>
                  <a:spcPct val="0"/>
                </a:spcBef>
                <a:spcAft>
                  <a:spcPct val="35000"/>
                </a:spcAft>
                <a:buNone/>
              </a:pPr>
              <a:r>
                <a:rPr lang="en-US" sz="3200" kern="1200" dirty="0">
                  <a:latin typeface="Arial" panose="020B0604020202020204" pitchFamily="34" charset="0"/>
                  <a:cs typeface="Arial" panose="020B0604020202020204" pitchFamily="34" charset="0"/>
                </a:rPr>
                <a:t>Tertiary</a:t>
              </a:r>
            </a:p>
          </p:txBody>
        </p:sp>
        <p:sp>
          <p:nvSpPr>
            <p:cNvPr id="13" name="Freeform: Shape 12">
              <a:extLst>
                <a:ext uri="{FF2B5EF4-FFF2-40B4-BE49-F238E27FC236}">
                  <a16:creationId xmlns:a16="http://schemas.microsoft.com/office/drawing/2014/main" id="{5258590F-1E85-4E31-A172-4438232A3A6E}"/>
                </a:ext>
              </a:extLst>
            </p:cNvPr>
            <p:cNvSpPr/>
            <p:nvPr/>
          </p:nvSpPr>
          <p:spPr>
            <a:xfrm>
              <a:off x="8146542" y="2761566"/>
              <a:ext cx="3203971" cy="3401055"/>
            </a:xfrm>
            <a:custGeom>
              <a:avLst/>
              <a:gdLst>
                <a:gd name="connsiteX0" fmla="*/ 0 w 3203971"/>
                <a:gd name="connsiteY0" fmla="*/ 0 h 3401055"/>
                <a:gd name="connsiteX1" fmla="*/ 3203971 w 3203971"/>
                <a:gd name="connsiteY1" fmla="*/ 0 h 3401055"/>
                <a:gd name="connsiteX2" fmla="*/ 3203971 w 3203971"/>
                <a:gd name="connsiteY2" fmla="*/ 3401055 h 3401055"/>
                <a:gd name="connsiteX3" fmla="*/ 0 w 3203971"/>
                <a:gd name="connsiteY3" fmla="*/ 3401055 h 3401055"/>
                <a:gd name="connsiteX4" fmla="*/ 0 w 3203971"/>
                <a:gd name="connsiteY4" fmla="*/ 0 h 34010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203971" h="3401055">
                  <a:moveTo>
                    <a:pt x="0" y="0"/>
                  </a:moveTo>
                  <a:lnTo>
                    <a:pt x="3203971" y="0"/>
                  </a:lnTo>
                  <a:lnTo>
                    <a:pt x="3203971" y="3401055"/>
                  </a:lnTo>
                  <a:lnTo>
                    <a:pt x="0" y="3401055"/>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70688" tIns="170688" rIns="227584" bIns="256032" numCol="1" spcCol="1270" anchor="t" anchorCtr="0">
              <a:noAutofit/>
            </a:bodyPr>
            <a:lstStyle/>
            <a:p>
              <a:pPr marL="285750" lvl="1" indent="-285750" algn="l" defTabSz="14224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   Tertiary strategies are  aimed at mitigating the lasting effects of hazing behaviors</a:t>
              </a:r>
            </a:p>
          </p:txBody>
        </p:sp>
      </p:grpSp>
    </p:spTree>
    <p:extLst>
      <p:ext uri="{BB962C8B-B14F-4D97-AF65-F5344CB8AC3E}">
        <p14:creationId xmlns:p14="http://schemas.microsoft.com/office/powerpoint/2010/main" val="635407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90B9142-BDE8-4A82-BBD9-AA2FA705ADFE}"/>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21" name="Group 20">
              <a:extLst>
                <a:ext uri="{FF2B5EF4-FFF2-40B4-BE49-F238E27FC236}">
                  <a16:creationId xmlns:a16="http://schemas.microsoft.com/office/drawing/2014/main" id="{47189198-784D-489D-A79A-F9CB771875C4}"/>
                </a:ext>
              </a:extLst>
            </p:cNvPr>
            <p:cNvGrpSpPr>
              <a:grpSpLocks noChangeAspect="1"/>
            </p:cNvGrpSpPr>
            <p:nvPr/>
          </p:nvGrpSpPr>
          <p:grpSpPr>
            <a:xfrm>
              <a:off x="1" y="0"/>
              <a:ext cx="12191999" cy="1463040"/>
              <a:chOff x="-33528011" y="-1"/>
              <a:chExt cx="45720015" cy="6858001"/>
            </a:xfrm>
          </p:grpSpPr>
          <p:sp>
            <p:nvSpPr>
              <p:cNvPr id="23" name="Rectangle 22">
                <a:extLst>
                  <a:ext uri="{FF2B5EF4-FFF2-40B4-BE49-F238E27FC236}">
                    <a16:creationId xmlns:a16="http://schemas.microsoft.com/office/drawing/2014/main" id="{60CF3AD7-5488-4485-B0DE-7027222F63FB}"/>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BAD90CEB-3464-435A-8D0C-EF6FA0F402EF}"/>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06C8A94-8B48-488C-8409-F985CB4A5DC8}"/>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A0E676F-098E-4249-9566-BF88F7DDB5E1}"/>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2" name="Harassment and Prevention Icon">
              <a:extLst>
                <a:ext uri="{FF2B5EF4-FFF2-40B4-BE49-F238E27FC236}">
                  <a16:creationId xmlns:a16="http://schemas.microsoft.com/office/drawing/2014/main" id="{C0CBA8CC-05B3-429C-99CD-1DBEEA1AD0D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Primary Prevention Strategies">
            <a:extLst>
              <a:ext uri="{FF2B5EF4-FFF2-40B4-BE49-F238E27FC236}">
                <a16:creationId xmlns:a16="http://schemas.microsoft.com/office/drawing/2014/main" id="{C6391162-7846-A2F2-4219-42B922ACF7FA}"/>
              </a:ext>
            </a:extLst>
          </p:cNvPr>
          <p:cNvSpPr>
            <a:spLocks noGrp="1"/>
          </p:cNvSpPr>
          <p:nvPr>
            <p:ph type="title"/>
          </p:nvPr>
        </p:nvSpPr>
        <p:spPr>
          <a:xfrm>
            <a:off x="0" y="137476"/>
            <a:ext cx="10968928" cy="1325563"/>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Primary Prevention Strategies</a:t>
            </a:r>
          </a:p>
        </p:txBody>
      </p:sp>
      <p:sp>
        <p:nvSpPr>
          <p:cNvPr id="11" name="Educational Programs">
            <a:extLst>
              <a:ext uri="{FF2B5EF4-FFF2-40B4-BE49-F238E27FC236}">
                <a16:creationId xmlns:a16="http://schemas.microsoft.com/office/drawing/2014/main" id="{FB7F26FD-1660-40B2-853A-A5283C9A9791}"/>
              </a:ext>
            </a:extLst>
          </p:cNvPr>
          <p:cNvSpPr txBox="1"/>
          <p:nvPr/>
        </p:nvSpPr>
        <p:spPr>
          <a:xfrm>
            <a:off x="537180" y="1828164"/>
            <a:ext cx="11550316" cy="4708981"/>
          </a:xfrm>
          <a:prstGeom prst="rect">
            <a:avLst/>
          </a:prstGeom>
          <a:noFill/>
        </p:spPr>
        <p:txBody>
          <a:bodyPr wrap="square">
            <a:spAutoFit/>
          </a:bodyPr>
          <a:lstStyle/>
          <a:p>
            <a:pPr algn="l"/>
            <a:r>
              <a:rPr lang="en-US" sz="2800" b="0" i="0" dirty="0">
                <a:solidFill>
                  <a:srgbClr val="000000"/>
                </a:solidFill>
                <a:effectLst/>
                <a:latin typeface="Arial" panose="020B0604020202020204" pitchFamily="34" charset="0"/>
                <a:cs typeface="Arial" panose="020B0604020202020204" pitchFamily="34" charset="0"/>
              </a:rPr>
              <a:t>Educational Programs</a:t>
            </a:r>
          </a:p>
          <a:p>
            <a:pPr marL="342900" indent="-342900" algn="l">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Develop and implement training sessions, which should be mandatory for all personnel levels and include real-life scenarios.</a:t>
            </a:r>
            <a:endParaRPr lang="en-US" sz="2800" b="0" i="0" dirty="0">
              <a:effectLst/>
              <a:latin typeface="Arial" panose="020B0604020202020204" pitchFamily="34" charset="0"/>
              <a:cs typeface="Arial" panose="020B0604020202020204" pitchFamily="34" charset="0"/>
            </a:endParaRPr>
          </a:p>
          <a:p>
            <a:pPr algn="l"/>
            <a:r>
              <a:rPr lang="en-US" sz="2800" b="0" i="0" dirty="0">
                <a:solidFill>
                  <a:srgbClr val="000000"/>
                </a:solidFill>
                <a:effectLst/>
                <a:latin typeface="Arial" panose="020B0604020202020204" pitchFamily="34" charset="0"/>
                <a:cs typeface="Arial" panose="020B0604020202020204" pitchFamily="34" charset="0"/>
              </a:rPr>
              <a:t>Standardizing Definitions and Policies</a:t>
            </a:r>
          </a:p>
          <a:p>
            <a:pPr marL="342900" indent="-342900">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Definitions, explanations, and policies related to </a:t>
            </a:r>
            <a:r>
              <a:rPr lang="en-US" sz="2800" dirty="0">
                <a:solidFill>
                  <a:srgbClr val="000000"/>
                </a:solidFill>
                <a:latin typeface="Arial" panose="020B0604020202020204" pitchFamily="34" charset="0"/>
                <a:cs typeface="Arial" panose="020B0604020202020204" pitchFamily="34" charset="0"/>
              </a:rPr>
              <a:t>hazing</a:t>
            </a:r>
            <a:r>
              <a:rPr lang="en-US" sz="2800" b="0" i="0" dirty="0">
                <a:solidFill>
                  <a:srgbClr val="000000"/>
                </a:solidFill>
                <a:effectLst/>
                <a:latin typeface="Arial" panose="020B0604020202020204" pitchFamily="34" charset="0"/>
                <a:cs typeface="Arial" panose="020B0604020202020204" pitchFamily="34" charset="0"/>
              </a:rPr>
              <a:t> behavior should be consistent within the organization.</a:t>
            </a:r>
          </a:p>
          <a:p>
            <a:pPr algn="l"/>
            <a:r>
              <a:rPr lang="en-US" sz="2800" b="0" i="0" dirty="0">
                <a:solidFill>
                  <a:srgbClr val="000000"/>
                </a:solidFill>
                <a:effectLst/>
                <a:latin typeface="Arial" panose="020B0604020202020204" pitchFamily="34" charset="0"/>
                <a:cs typeface="Arial" panose="020B0604020202020204" pitchFamily="34" charset="0"/>
              </a:rPr>
              <a:t>Promoting a Positive Reporting Culture</a:t>
            </a:r>
          </a:p>
          <a:p>
            <a:pPr marL="342900" indent="-342900">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Encourage a culture where all personnel feel safe and supported when </a:t>
            </a:r>
            <a:r>
              <a:rPr lang="en-US" sz="2800" b="0" i="0" dirty="0">
                <a:effectLst/>
                <a:latin typeface="Arial" panose="020B0604020202020204" pitchFamily="34" charset="0"/>
                <a:cs typeface="Arial" panose="020B0604020202020204" pitchFamily="34" charset="0"/>
              </a:rPr>
              <a:t>reporting hazing through open communication.</a:t>
            </a:r>
          </a:p>
          <a:p>
            <a:pPr lvl="1"/>
            <a:endParaRPr lang="en-US" sz="2400" b="0" i="0" dirty="0">
              <a:effectLst/>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n-US" sz="24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12481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B95F4F7-57D0-41DD-8A0B-30BD3E580385}"/>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21" name="Group 20">
              <a:extLst>
                <a:ext uri="{FF2B5EF4-FFF2-40B4-BE49-F238E27FC236}">
                  <a16:creationId xmlns:a16="http://schemas.microsoft.com/office/drawing/2014/main" id="{C91A8BBC-C67E-484E-932B-7EB3D9B24369}"/>
                </a:ext>
              </a:extLst>
            </p:cNvPr>
            <p:cNvGrpSpPr>
              <a:grpSpLocks noChangeAspect="1"/>
            </p:cNvGrpSpPr>
            <p:nvPr/>
          </p:nvGrpSpPr>
          <p:grpSpPr>
            <a:xfrm>
              <a:off x="1" y="0"/>
              <a:ext cx="12191999" cy="1463040"/>
              <a:chOff x="-33528011" y="-1"/>
              <a:chExt cx="45720015" cy="6858001"/>
            </a:xfrm>
          </p:grpSpPr>
          <p:sp>
            <p:nvSpPr>
              <p:cNvPr id="23" name="Rectangle 22">
                <a:extLst>
                  <a:ext uri="{FF2B5EF4-FFF2-40B4-BE49-F238E27FC236}">
                    <a16:creationId xmlns:a16="http://schemas.microsoft.com/office/drawing/2014/main" id="{F9CEAF21-26ED-4BED-B49B-DFD3944E9B89}"/>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F3008130-3F58-4D39-8BB0-B4C496829F5D}"/>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D4A65657-FF5C-45C0-843B-753CB9FBECC0}"/>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43A6F110-4F76-411C-915B-7554FCF674E3}"/>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2" name="Harassment and Prevention Icon">
              <a:extLst>
                <a:ext uri="{FF2B5EF4-FFF2-40B4-BE49-F238E27FC236}">
                  <a16:creationId xmlns:a16="http://schemas.microsoft.com/office/drawing/2014/main" id="{30724001-BF41-42C2-A529-DB0B8823E07E}"/>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Secondary Prevention Strategies">
            <a:extLst>
              <a:ext uri="{FF2B5EF4-FFF2-40B4-BE49-F238E27FC236}">
                <a16:creationId xmlns:a16="http://schemas.microsoft.com/office/drawing/2014/main" id="{C6391162-7846-A2F2-4219-42B922ACF7FA}"/>
              </a:ext>
            </a:extLst>
          </p:cNvPr>
          <p:cNvSpPr>
            <a:spLocks noGrp="1"/>
          </p:cNvSpPr>
          <p:nvPr>
            <p:ph type="title"/>
          </p:nvPr>
        </p:nvSpPr>
        <p:spPr>
          <a:xfrm>
            <a:off x="0" y="137476"/>
            <a:ext cx="10968928" cy="1325563"/>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Secondary Prevention Strategies</a:t>
            </a:r>
          </a:p>
        </p:txBody>
      </p:sp>
      <p:sp>
        <p:nvSpPr>
          <p:cNvPr id="11" name="Responsive Investigation Systems">
            <a:extLst>
              <a:ext uri="{FF2B5EF4-FFF2-40B4-BE49-F238E27FC236}">
                <a16:creationId xmlns:a16="http://schemas.microsoft.com/office/drawing/2014/main" id="{7DF0F6EF-0BBA-491E-8698-CE3DE4D45E29}"/>
              </a:ext>
            </a:extLst>
          </p:cNvPr>
          <p:cNvSpPr txBox="1"/>
          <p:nvPr/>
        </p:nvSpPr>
        <p:spPr>
          <a:xfrm>
            <a:off x="649707" y="1600515"/>
            <a:ext cx="10449230" cy="5570756"/>
          </a:xfrm>
          <a:prstGeom prst="rect">
            <a:avLst/>
          </a:prstGeom>
          <a:noFill/>
        </p:spPr>
        <p:txBody>
          <a:bodyPr wrap="square">
            <a:spAutoFit/>
          </a:bodyPr>
          <a:lstStyle/>
          <a:p>
            <a:pPr algn="l"/>
            <a:r>
              <a:rPr lang="en-US" sz="2800" b="0" i="0" dirty="0">
                <a:solidFill>
                  <a:srgbClr val="000000"/>
                </a:solidFill>
                <a:effectLst/>
                <a:latin typeface="Arial" panose="020B0604020202020204" pitchFamily="34" charset="0"/>
                <a:cs typeface="Arial" panose="020B0604020202020204" pitchFamily="34" charset="0"/>
              </a:rPr>
              <a:t>Responsive Investigation Systems</a:t>
            </a:r>
          </a:p>
          <a:p>
            <a:pPr marL="342900" indent="-342900" algn="l">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Create a robust and consistent system for investigating reports of hazing that is prompt and efficient. Reports should clearly distinguish hazing from other forms of harassment.</a:t>
            </a:r>
          </a:p>
          <a:p>
            <a:pPr algn="l"/>
            <a:r>
              <a:rPr lang="en-US" sz="2800" b="0" i="0" dirty="0">
                <a:solidFill>
                  <a:srgbClr val="000000"/>
                </a:solidFill>
                <a:effectLst/>
                <a:latin typeface="Arial" panose="020B0604020202020204" pitchFamily="34" charset="0"/>
                <a:cs typeface="Arial" panose="020B0604020202020204" pitchFamily="34" charset="0"/>
              </a:rPr>
              <a:t>Support Systems for Targets</a:t>
            </a:r>
          </a:p>
          <a:p>
            <a:pPr marL="342900" indent="-342900" algn="l">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Provide strong support systems for targets of </a:t>
            </a:r>
            <a:r>
              <a:rPr lang="en-US" sz="2800" dirty="0">
                <a:solidFill>
                  <a:srgbClr val="000000"/>
                </a:solidFill>
                <a:latin typeface="Arial" panose="020B0604020202020204" pitchFamily="34" charset="0"/>
                <a:cs typeface="Arial" panose="020B0604020202020204" pitchFamily="34" charset="0"/>
              </a:rPr>
              <a:t>hazing</a:t>
            </a:r>
            <a:r>
              <a:rPr lang="en-US" sz="2800" b="0" i="0" dirty="0">
                <a:solidFill>
                  <a:srgbClr val="000000"/>
                </a:solidFill>
                <a:effectLst/>
                <a:latin typeface="Arial" panose="020B0604020202020204" pitchFamily="34" charset="0"/>
                <a:cs typeface="Arial" panose="020B0604020202020204" pitchFamily="34" charset="0"/>
              </a:rPr>
              <a:t> that include dynamic support options, such as military and community-sponsored options.</a:t>
            </a:r>
          </a:p>
          <a:p>
            <a:pPr algn="l"/>
            <a:r>
              <a:rPr lang="en-US" sz="2800" b="0" i="0" dirty="0">
                <a:solidFill>
                  <a:srgbClr val="000000"/>
                </a:solidFill>
                <a:effectLst/>
                <a:latin typeface="Arial" panose="020B0604020202020204" pitchFamily="34" charset="0"/>
                <a:cs typeface="Arial" panose="020B0604020202020204" pitchFamily="34" charset="0"/>
              </a:rPr>
              <a:t>Accountability Measures</a:t>
            </a:r>
          </a:p>
          <a:p>
            <a:pPr marL="342900" indent="-342900" algn="l">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Ensure all steps to hold offenders accountable are enforced fairly and consistently.</a:t>
            </a:r>
          </a:p>
          <a:p>
            <a:pPr marL="342900" indent="-342900" algn="l">
              <a:buFont typeface="Arial" panose="020B0604020202020204" pitchFamily="34" charset="0"/>
              <a:buChar char="•"/>
            </a:pPr>
            <a:endParaRPr lang="en-US" sz="2400" b="0" i="0" dirty="0">
              <a:solidFill>
                <a:srgbClr val="000000"/>
              </a:solidFill>
              <a:effectLst/>
              <a:latin typeface="Arial" panose="020B0604020202020204" pitchFamily="34" charset="0"/>
              <a:cs typeface="Arial" panose="020B0604020202020204" pitchFamily="34" charset="0"/>
            </a:endParaRPr>
          </a:p>
          <a:p>
            <a:pPr marL="342900" indent="-342900" algn="l">
              <a:buFont typeface="Arial" panose="020B0604020202020204" pitchFamily="34" charset="0"/>
              <a:buChar char="•"/>
            </a:pPr>
            <a:endParaRPr lang="en-US" sz="24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705279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E68641FF-8652-4693-A884-00DC87AEC4B0}"/>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21" name="Group 20">
              <a:extLst>
                <a:ext uri="{FF2B5EF4-FFF2-40B4-BE49-F238E27FC236}">
                  <a16:creationId xmlns:a16="http://schemas.microsoft.com/office/drawing/2014/main" id="{CF225731-495C-4839-87C3-6B181B737676}"/>
                </a:ext>
              </a:extLst>
            </p:cNvPr>
            <p:cNvGrpSpPr>
              <a:grpSpLocks noChangeAspect="1"/>
            </p:cNvGrpSpPr>
            <p:nvPr/>
          </p:nvGrpSpPr>
          <p:grpSpPr>
            <a:xfrm>
              <a:off x="1" y="0"/>
              <a:ext cx="12191999" cy="1463040"/>
              <a:chOff x="-33528011" y="-1"/>
              <a:chExt cx="45720015" cy="6858001"/>
            </a:xfrm>
          </p:grpSpPr>
          <p:sp>
            <p:nvSpPr>
              <p:cNvPr id="23" name="Rectangle 22">
                <a:extLst>
                  <a:ext uri="{FF2B5EF4-FFF2-40B4-BE49-F238E27FC236}">
                    <a16:creationId xmlns:a16="http://schemas.microsoft.com/office/drawing/2014/main" id="{6B2A4465-400D-4B50-B94F-700CBDE11045}"/>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1C0E1026-77D2-4E66-9604-88A4726C494A}"/>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C20CE7BE-C2E5-4A75-AFBA-524BC8032225}"/>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2ED14E12-D4A5-4E7C-8E0D-460296F8EF39}"/>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2" name="Harassment and Prevention Icon">
              <a:extLst>
                <a:ext uri="{FF2B5EF4-FFF2-40B4-BE49-F238E27FC236}">
                  <a16:creationId xmlns:a16="http://schemas.microsoft.com/office/drawing/2014/main" id="{CF44BD12-17D2-428C-B3BF-E34C023139DA}"/>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Tertiary Prevention Strategies">
            <a:extLst>
              <a:ext uri="{FF2B5EF4-FFF2-40B4-BE49-F238E27FC236}">
                <a16:creationId xmlns:a16="http://schemas.microsoft.com/office/drawing/2014/main" id="{C6391162-7846-A2F2-4219-42B922ACF7FA}"/>
              </a:ext>
            </a:extLst>
          </p:cNvPr>
          <p:cNvSpPr>
            <a:spLocks noGrp="1"/>
          </p:cNvSpPr>
          <p:nvPr>
            <p:ph type="title"/>
          </p:nvPr>
        </p:nvSpPr>
        <p:spPr>
          <a:xfrm>
            <a:off x="-1" y="137476"/>
            <a:ext cx="10888131" cy="1325563"/>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Tertiary Prevention Strategies</a:t>
            </a:r>
          </a:p>
        </p:txBody>
      </p:sp>
      <p:sp>
        <p:nvSpPr>
          <p:cNvPr id="11" name="Policy Development and Evaluation">
            <a:extLst>
              <a:ext uri="{FF2B5EF4-FFF2-40B4-BE49-F238E27FC236}">
                <a16:creationId xmlns:a16="http://schemas.microsoft.com/office/drawing/2014/main" id="{1B48072F-EEC2-439A-892C-FD34EE81ADDC}"/>
              </a:ext>
            </a:extLst>
          </p:cNvPr>
          <p:cNvSpPr txBox="1"/>
          <p:nvPr/>
        </p:nvSpPr>
        <p:spPr>
          <a:xfrm>
            <a:off x="865369" y="1828164"/>
            <a:ext cx="10461261" cy="5570756"/>
          </a:xfrm>
          <a:prstGeom prst="rect">
            <a:avLst/>
          </a:prstGeom>
          <a:noFill/>
        </p:spPr>
        <p:txBody>
          <a:bodyPr wrap="square">
            <a:spAutoFit/>
          </a:bodyPr>
          <a:lstStyle/>
          <a:p>
            <a:pPr algn="l"/>
            <a:r>
              <a:rPr lang="en-US" sz="2800" b="0" i="0" dirty="0">
                <a:solidFill>
                  <a:srgbClr val="000000"/>
                </a:solidFill>
                <a:effectLst/>
                <a:latin typeface="Arial" panose="020B0604020202020204" pitchFamily="34" charset="0"/>
                <a:cs typeface="Arial" panose="020B0604020202020204" pitchFamily="34" charset="0"/>
              </a:rPr>
              <a:t>Policy Development and Evaluation</a:t>
            </a:r>
          </a:p>
          <a:p>
            <a:pPr marL="285750" indent="-285750" algn="l">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Evaluate how current policies meet the needs of the work environment, as evolutions in working style, procedures, and available resources can sometimes leave policies obsolete or inadequately applicable.</a:t>
            </a:r>
          </a:p>
          <a:p>
            <a:r>
              <a:rPr lang="en-US" sz="2800" b="0" i="0" dirty="0">
                <a:solidFill>
                  <a:srgbClr val="000000"/>
                </a:solidFill>
                <a:effectLst/>
                <a:latin typeface="Arial" panose="020B0604020202020204" pitchFamily="34" charset="0"/>
                <a:cs typeface="Arial" panose="020B0604020202020204" pitchFamily="34" charset="0"/>
              </a:rPr>
              <a:t>Data Collection and Analysis</a:t>
            </a:r>
          </a:p>
          <a:p>
            <a:pPr marL="285750" indent="-285750">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Implement and maintain a centralized process for tracking reports of </a:t>
            </a:r>
            <a:r>
              <a:rPr lang="en-US" sz="2800" dirty="0">
                <a:solidFill>
                  <a:srgbClr val="000000"/>
                </a:solidFill>
                <a:latin typeface="Arial" panose="020B0604020202020204" pitchFamily="34" charset="0"/>
                <a:cs typeface="Arial" panose="020B0604020202020204" pitchFamily="34" charset="0"/>
              </a:rPr>
              <a:t>hazing</a:t>
            </a:r>
            <a:r>
              <a:rPr lang="en-US" sz="2800" b="0" i="0" dirty="0">
                <a:solidFill>
                  <a:srgbClr val="000000"/>
                </a:solidFill>
                <a:effectLst/>
                <a:latin typeface="Arial" panose="020B0604020202020204" pitchFamily="34" charset="0"/>
                <a:cs typeface="Arial" panose="020B0604020202020204" pitchFamily="34" charset="0"/>
              </a:rPr>
              <a:t> for periodic analysis. </a:t>
            </a:r>
          </a:p>
          <a:p>
            <a:pPr algn="l"/>
            <a:r>
              <a:rPr lang="en-US" sz="2800" b="0" i="0" dirty="0">
                <a:solidFill>
                  <a:srgbClr val="000000"/>
                </a:solidFill>
                <a:effectLst/>
                <a:latin typeface="Arial" panose="020B0604020202020204" pitchFamily="34" charset="0"/>
                <a:cs typeface="Arial" panose="020B0604020202020204" pitchFamily="34" charset="0"/>
              </a:rPr>
              <a:t>Promote Positive Behavior Standards</a:t>
            </a:r>
          </a:p>
          <a:p>
            <a:pPr marL="285750" indent="-285750" algn="l">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Leaders should prioritize time to plan group activities where participants positively engage with a unified goal.</a:t>
            </a:r>
          </a:p>
          <a:p>
            <a:endParaRPr lang="en-US" sz="2400" dirty="0">
              <a:latin typeface="Arial" panose="020B0604020202020204" pitchFamily="34" charset="0"/>
              <a:cs typeface="Arial" panose="020B0604020202020204" pitchFamily="34" charset="0"/>
            </a:endParaRPr>
          </a:p>
          <a:p>
            <a:pPr marL="285750" indent="-285750" algn="l">
              <a:buFont typeface="Arial" panose="020B0604020202020204" pitchFamily="34" charset="0"/>
              <a:buChar char="•"/>
            </a:pPr>
            <a:endParaRPr lang="en-US" sz="2400" b="0" i="0" dirty="0">
              <a:solidFill>
                <a:srgbClr val="000000"/>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433094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 name="Group 11">
            <a:extLst>
              <a:ext uri="{FF2B5EF4-FFF2-40B4-BE49-F238E27FC236}">
                <a16:creationId xmlns:a16="http://schemas.microsoft.com/office/drawing/2014/main" id="{990B9142-BDE8-4A82-BBD9-AA2FA705ADFE}"/>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21" name="Group 20">
              <a:extLst>
                <a:ext uri="{FF2B5EF4-FFF2-40B4-BE49-F238E27FC236}">
                  <a16:creationId xmlns:a16="http://schemas.microsoft.com/office/drawing/2014/main" id="{47189198-784D-489D-A79A-F9CB771875C4}"/>
                </a:ext>
              </a:extLst>
            </p:cNvPr>
            <p:cNvGrpSpPr>
              <a:grpSpLocks noChangeAspect="1"/>
            </p:cNvGrpSpPr>
            <p:nvPr/>
          </p:nvGrpSpPr>
          <p:grpSpPr>
            <a:xfrm>
              <a:off x="1" y="0"/>
              <a:ext cx="12191999" cy="1463040"/>
              <a:chOff x="-33528011" y="-1"/>
              <a:chExt cx="45720015" cy="6858001"/>
            </a:xfrm>
          </p:grpSpPr>
          <p:sp>
            <p:nvSpPr>
              <p:cNvPr id="23" name="Rectangle 22">
                <a:extLst>
                  <a:ext uri="{FF2B5EF4-FFF2-40B4-BE49-F238E27FC236}">
                    <a16:creationId xmlns:a16="http://schemas.microsoft.com/office/drawing/2014/main" id="{60CF3AD7-5488-4485-B0DE-7027222F63FB}"/>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BAD90CEB-3464-435A-8D0C-EF6FA0F402EF}"/>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006C8A94-8B48-488C-8409-F985CB4A5DC8}"/>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FA0E676F-098E-4249-9566-BF88F7DDB5E1}"/>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2" name="Harassment and Prevention Icon">
              <a:extLst>
                <a:ext uri="{FF2B5EF4-FFF2-40B4-BE49-F238E27FC236}">
                  <a16:creationId xmlns:a16="http://schemas.microsoft.com/office/drawing/2014/main" id="{C0CBA8CC-05B3-429C-99CD-1DBEEA1AD0D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Primary Prevention Strategies">
            <a:extLst>
              <a:ext uri="{FF2B5EF4-FFF2-40B4-BE49-F238E27FC236}">
                <a16:creationId xmlns:a16="http://schemas.microsoft.com/office/drawing/2014/main" id="{C6391162-7846-A2F2-4219-42B922ACF7FA}"/>
              </a:ext>
            </a:extLst>
          </p:cNvPr>
          <p:cNvSpPr>
            <a:spLocks noGrp="1"/>
          </p:cNvSpPr>
          <p:nvPr>
            <p:ph type="title"/>
          </p:nvPr>
        </p:nvSpPr>
        <p:spPr>
          <a:xfrm>
            <a:off x="0" y="137476"/>
            <a:ext cx="10968928" cy="1325563"/>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Individual Strategies</a:t>
            </a:r>
          </a:p>
        </p:txBody>
      </p:sp>
      <p:sp>
        <p:nvSpPr>
          <p:cNvPr id="11" name="Educational Programs">
            <a:extLst>
              <a:ext uri="{FF2B5EF4-FFF2-40B4-BE49-F238E27FC236}">
                <a16:creationId xmlns:a16="http://schemas.microsoft.com/office/drawing/2014/main" id="{FB7F26FD-1660-40B2-853A-A5283C9A9791}"/>
              </a:ext>
            </a:extLst>
          </p:cNvPr>
          <p:cNvSpPr txBox="1"/>
          <p:nvPr/>
        </p:nvSpPr>
        <p:spPr>
          <a:xfrm>
            <a:off x="1115078" y="1964353"/>
            <a:ext cx="10413134" cy="3539430"/>
          </a:xfrm>
          <a:prstGeom prst="rect">
            <a:avLst/>
          </a:prstGeom>
          <a:noFill/>
        </p:spPr>
        <p:txBody>
          <a:bodyPr wrap="square">
            <a:spAutoFit/>
          </a:bodyPr>
          <a:lstStyle/>
          <a:p>
            <a:r>
              <a:rPr lang="en-US" sz="2800" dirty="0">
                <a:solidFill>
                  <a:srgbClr val="000000"/>
                </a:solidFill>
                <a:latin typeface="Arial" panose="020B0604020202020204" pitchFamily="34" charset="0"/>
                <a:cs typeface="Arial" panose="020B0604020202020204" pitchFamily="34" charset="0"/>
              </a:rPr>
              <a:t>Every individual has a responsibility to:</a:t>
            </a:r>
          </a:p>
          <a:p>
            <a:pPr marL="342900" indent="-342900">
              <a:buFont typeface="Arial" panose="020B0604020202020204" pitchFamily="34" charset="0"/>
              <a:buChar char="•"/>
            </a:pPr>
            <a:r>
              <a:rPr lang="en-US" sz="2800" dirty="0">
                <a:solidFill>
                  <a:srgbClr val="000000"/>
                </a:solidFill>
                <a:latin typeface="Arial" panose="020B0604020202020204" pitchFamily="34" charset="0"/>
                <a:cs typeface="Arial" panose="020B0604020202020204" pitchFamily="34" charset="0"/>
              </a:rPr>
              <a:t>Not participate in events that may lead to hazing</a:t>
            </a:r>
          </a:p>
          <a:p>
            <a:pPr marL="342900" indent="-342900">
              <a:buFont typeface="Arial" panose="020B0604020202020204" pitchFamily="34" charset="0"/>
              <a:buChar char="•"/>
            </a:pPr>
            <a:r>
              <a:rPr lang="en-US" sz="2800" b="0" i="0" dirty="0">
                <a:solidFill>
                  <a:srgbClr val="000000"/>
                </a:solidFill>
                <a:effectLst/>
                <a:latin typeface="Arial" panose="020B0604020202020204" pitchFamily="34" charset="0"/>
                <a:cs typeface="Arial" panose="020B0604020202020204" pitchFamily="34" charset="0"/>
              </a:rPr>
              <a:t>Be an ally</a:t>
            </a:r>
            <a:endParaRPr lang="en-US" sz="2800" dirty="0">
              <a:solidFill>
                <a:srgbClr val="000000"/>
              </a:solidFill>
              <a:latin typeface="Arial" panose="020B0604020202020204" pitchFamily="34" charset="0"/>
              <a:cs typeface="Arial" panose="020B0604020202020204" pitchFamily="34" charset="0"/>
            </a:endParaRPr>
          </a:p>
          <a:p>
            <a:pPr marL="800100" lvl="1" indent="-342900">
              <a:buFont typeface="Arial" panose="020B0604020202020204" pitchFamily="34" charset="0"/>
              <a:buChar char="•"/>
            </a:pPr>
            <a:r>
              <a:rPr lang="en-US" sz="2800" dirty="0">
                <a:solidFill>
                  <a:srgbClr val="000000"/>
                </a:solidFill>
                <a:latin typeface="Arial" panose="020B0604020202020204" pitchFamily="34" charset="0"/>
                <a:cs typeface="Arial" panose="020B0604020202020204" pitchFamily="34" charset="0"/>
              </a:rPr>
              <a:t>Stand up to those who participate in hazing activities</a:t>
            </a:r>
          </a:p>
          <a:p>
            <a:pPr marL="800100" lvl="1" indent="-342900">
              <a:buFont typeface="Arial" panose="020B0604020202020204" pitchFamily="34" charset="0"/>
              <a:buChar char="•"/>
            </a:pPr>
            <a:r>
              <a:rPr lang="en-US" sz="2800" dirty="0">
                <a:solidFill>
                  <a:srgbClr val="000000"/>
                </a:solidFill>
                <a:latin typeface="Arial" panose="020B0604020202020204" pitchFamily="34" charset="0"/>
                <a:cs typeface="Arial" panose="020B0604020202020204" pitchFamily="34" charset="0"/>
              </a:rPr>
              <a:t>Recognize how behaviors can escalate into hazing</a:t>
            </a:r>
          </a:p>
          <a:p>
            <a:pPr marL="800100" lvl="1" indent="-342900">
              <a:buFont typeface="Arial" panose="020B0604020202020204" pitchFamily="34" charset="0"/>
              <a:buChar char="•"/>
            </a:pPr>
            <a:r>
              <a:rPr lang="en-US" sz="2800" dirty="0">
                <a:solidFill>
                  <a:srgbClr val="000000"/>
                </a:solidFill>
                <a:latin typeface="Arial" panose="020B0604020202020204" pitchFamily="34" charset="0"/>
                <a:cs typeface="Arial" panose="020B0604020202020204" pitchFamily="34" charset="0"/>
              </a:rPr>
              <a:t>Support individuals who have been targets of hazing </a:t>
            </a:r>
          </a:p>
          <a:p>
            <a:pPr marL="342900" indent="-342900">
              <a:buFont typeface="Arial" panose="020B0604020202020204" pitchFamily="34" charset="0"/>
              <a:buChar char="•"/>
            </a:pPr>
            <a:r>
              <a:rPr lang="en-US" sz="2800" dirty="0">
                <a:solidFill>
                  <a:srgbClr val="000000"/>
                </a:solidFill>
                <a:latin typeface="Arial" panose="020B0604020202020204" pitchFamily="34" charset="0"/>
                <a:cs typeface="Arial" panose="020B0604020202020204" pitchFamily="34" charset="0"/>
              </a:rPr>
              <a:t>Know how to report hazing</a:t>
            </a:r>
          </a:p>
          <a:p>
            <a:pPr marL="342900" indent="-342900">
              <a:buFont typeface="Arial" panose="020B0604020202020204" pitchFamily="34" charset="0"/>
              <a:buChar char="•"/>
            </a:pPr>
            <a:r>
              <a:rPr lang="en-US" sz="2800" dirty="0">
                <a:solidFill>
                  <a:srgbClr val="000000"/>
                </a:solidFill>
                <a:latin typeface="Arial" panose="020B0604020202020204" pitchFamily="34" charset="0"/>
                <a:cs typeface="Arial" panose="020B0604020202020204" pitchFamily="34" charset="0"/>
              </a:rPr>
              <a:t>Contribute positively to the climate </a:t>
            </a:r>
          </a:p>
        </p:txBody>
      </p:sp>
    </p:spTree>
    <p:extLst>
      <p:ext uri="{BB962C8B-B14F-4D97-AF65-F5344CB8AC3E}">
        <p14:creationId xmlns:p14="http://schemas.microsoft.com/office/powerpoint/2010/main" val="6292520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bjectives">
            <a:extLst>
              <a:ext uri="{FF2B5EF4-FFF2-40B4-BE49-F238E27FC236}">
                <a16:creationId xmlns:a16="http://schemas.microsoft.com/office/drawing/2014/main" id="{7C708C10-1ECB-37DB-A5A1-1498D5A830C6}"/>
              </a:ext>
            </a:extLst>
          </p:cNvPr>
          <p:cNvSpPr>
            <a:spLocks noGrp="1"/>
          </p:cNvSpPr>
          <p:nvPr>
            <p:ph type="title"/>
          </p:nvPr>
        </p:nvSpPr>
        <p:spPr>
          <a:xfrm>
            <a:off x="11970" y="593585"/>
            <a:ext cx="9718111" cy="1576446"/>
          </a:xfrm>
        </p:spPr>
        <p:txBody>
          <a:bodyPr anchor="b">
            <a:normAutofit/>
          </a:bodyPr>
          <a:lstStyle/>
          <a:p>
            <a:r>
              <a:rPr lang="en-US" sz="4800" dirty="0">
                <a:solidFill>
                  <a:srgbClr val="FFFFFF"/>
                </a:solidFill>
                <a:latin typeface="Arial" panose="020B0604020202020204" pitchFamily="34" charset="0"/>
                <a:cs typeface="Arial" panose="020B0604020202020204" pitchFamily="34" charset="0"/>
              </a:rPr>
              <a:t>Summar</a:t>
            </a:r>
            <a:r>
              <a:rPr lang="en-US" dirty="0">
                <a:solidFill>
                  <a:srgbClr val="FFFFFF"/>
                </a:solidFill>
                <a:latin typeface="Arial" panose="020B0604020202020204" pitchFamily="34" charset="0"/>
                <a:cs typeface="Arial" panose="020B0604020202020204" pitchFamily="34" charset="0"/>
              </a:rPr>
              <a:t>y</a:t>
            </a:r>
            <a:endParaRPr lang="en-US" sz="4800" dirty="0">
              <a:solidFill>
                <a:srgbClr val="FFFFFF"/>
              </a:solidFill>
              <a:latin typeface="Arial" panose="020B0604020202020204" pitchFamily="34" charset="0"/>
              <a:cs typeface="Arial" panose="020B0604020202020204" pitchFamily="34" charset="0"/>
            </a:endParaRPr>
          </a:p>
        </p:txBody>
      </p:sp>
      <p:pic>
        <p:nvPicPr>
          <p:cNvPr id="5" name="Harassment and Prevention Icon" descr="Harassment and Prevention Icon">
            <a:extLst>
              <a:ext uri="{FF2B5EF4-FFF2-40B4-BE49-F238E27FC236}">
                <a16:creationId xmlns:a16="http://schemas.microsoft.com/office/drawing/2014/main" id="{01BC4C12-0D1E-B8DF-DA0D-D06F6E8409E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713720" y="131036"/>
            <a:ext cx="1280160" cy="1734117"/>
          </a:xfrm>
          <a:prstGeom prst="rect">
            <a:avLst/>
          </a:prstGeom>
        </p:spPr>
      </p:pic>
      <p:sp>
        <p:nvSpPr>
          <p:cNvPr id="12" name="Objectives bullets">
            <a:extLst>
              <a:ext uri="{FF2B5EF4-FFF2-40B4-BE49-F238E27FC236}">
                <a16:creationId xmlns:a16="http://schemas.microsoft.com/office/drawing/2014/main" id="{81BF776C-6FD5-40BD-8BFF-77BFAE231D89}"/>
              </a:ext>
            </a:extLst>
          </p:cNvPr>
          <p:cNvSpPr>
            <a:spLocks noGrp="1"/>
          </p:cNvSpPr>
          <p:nvPr>
            <p:ph idx="1"/>
          </p:nvPr>
        </p:nvSpPr>
        <p:spPr>
          <a:xfrm>
            <a:off x="838200" y="2506060"/>
            <a:ext cx="10515600" cy="4351338"/>
          </a:xfrm>
        </p:spPr>
        <p:txBody>
          <a:bodyPr>
            <a:normAutofit/>
          </a:bodyPr>
          <a:lstStyle/>
          <a:p>
            <a:pPr>
              <a:lnSpc>
                <a:spcPct val="150000"/>
              </a:lnSpc>
            </a:pPr>
            <a:r>
              <a:rPr lang="en-US" dirty="0">
                <a:latin typeface="Arial" panose="020B0604020202020204" pitchFamily="34" charset="0"/>
                <a:cs typeface="Arial" panose="020B0604020202020204" pitchFamily="34" charset="0"/>
              </a:rPr>
              <a:t>Defined hazing</a:t>
            </a:r>
          </a:p>
          <a:p>
            <a:pPr>
              <a:lnSpc>
                <a:spcPct val="150000"/>
              </a:lnSpc>
            </a:pPr>
            <a:r>
              <a:rPr lang="en-US" dirty="0">
                <a:latin typeface="Arial" panose="020B0604020202020204" pitchFamily="34" charset="0"/>
                <a:cs typeface="Arial" panose="020B0604020202020204" pitchFamily="34" charset="0"/>
              </a:rPr>
              <a:t>Distinguished the difference between hazing and other forms of harassment</a:t>
            </a:r>
          </a:p>
          <a:p>
            <a:pPr>
              <a:lnSpc>
                <a:spcPct val="150000"/>
              </a:lnSpc>
            </a:pPr>
            <a:r>
              <a:rPr lang="en-US" dirty="0">
                <a:latin typeface="Arial" panose="020B0604020202020204" pitchFamily="34" charset="0"/>
                <a:cs typeface="Arial" panose="020B0604020202020204" pitchFamily="34" charset="0"/>
              </a:rPr>
              <a:t>Explored and gained an understanding of the impacts of hazing</a:t>
            </a:r>
          </a:p>
          <a:p>
            <a:pPr>
              <a:lnSpc>
                <a:spcPct val="150000"/>
              </a:lnSpc>
            </a:pPr>
            <a:r>
              <a:rPr lang="en-US" dirty="0">
                <a:latin typeface="Arial" panose="020B0604020202020204" pitchFamily="34" charset="0"/>
                <a:cs typeface="Arial" panose="020B0604020202020204" pitchFamily="34" charset="0"/>
              </a:rPr>
              <a:t>Reviewed preventative strategies</a:t>
            </a:r>
          </a:p>
        </p:txBody>
      </p:sp>
    </p:spTree>
    <p:extLst>
      <p:ext uri="{BB962C8B-B14F-4D97-AF65-F5344CB8AC3E}">
        <p14:creationId xmlns:p14="http://schemas.microsoft.com/office/powerpoint/2010/main" val="27767986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Objectives">
            <a:extLst>
              <a:ext uri="{FF2B5EF4-FFF2-40B4-BE49-F238E27FC236}">
                <a16:creationId xmlns:a16="http://schemas.microsoft.com/office/drawing/2014/main" id="{7C708C10-1ECB-37DB-A5A1-1498D5A830C6}"/>
              </a:ext>
            </a:extLst>
          </p:cNvPr>
          <p:cNvSpPr>
            <a:spLocks noGrp="1"/>
          </p:cNvSpPr>
          <p:nvPr>
            <p:ph type="title"/>
          </p:nvPr>
        </p:nvSpPr>
        <p:spPr>
          <a:xfrm>
            <a:off x="11970" y="593585"/>
            <a:ext cx="9718111" cy="1576446"/>
          </a:xfrm>
        </p:spPr>
        <p:txBody>
          <a:bodyPr anchor="b">
            <a:normAutofit/>
          </a:bodyPr>
          <a:lstStyle/>
          <a:p>
            <a:r>
              <a:rPr lang="en-US" dirty="0">
                <a:solidFill>
                  <a:srgbClr val="FFFFFF"/>
                </a:solidFill>
                <a:latin typeface="Arial" panose="020B0604020202020204" pitchFamily="34" charset="0"/>
                <a:cs typeface="Arial" panose="020B0604020202020204" pitchFamily="34" charset="0"/>
              </a:rPr>
              <a:t>Objectives</a:t>
            </a:r>
            <a:endParaRPr lang="en-US" sz="4800" dirty="0">
              <a:solidFill>
                <a:srgbClr val="FFFFFF"/>
              </a:solidFill>
              <a:latin typeface="Arial" panose="020B0604020202020204" pitchFamily="34" charset="0"/>
              <a:cs typeface="Arial" panose="020B0604020202020204" pitchFamily="34" charset="0"/>
            </a:endParaRPr>
          </a:p>
        </p:txBody>
      </p:sp>
      <p:grpSp>
        <p:nvGrpSpPr>
          <p:cNvPr id="3" name="Group 2">
            <a:extLst>
              <a:ext uri="{FF2B5EF4-FFF2-40B4-BE49-F238E27FC236}">
                <a16:creationId xmlns:a16="http://schemas.microsoft.com/office/drawing/2014/main" id="{BA393806-E0BA-49F4-966C-D03CA32B110C}"/>
              </a:ext>
            </a:extLst>
          </p:cNvPr>
          <p:cNvGrpSpPr/>
          <p:nvPr/>
        </p:nvGrpSpPr>
        <p:grpSpPr>
          <a:xfrm>
            <a:off x="644056" y="2627021"/>
            <a:ext cx="10923719" cy="3678362"/>
            <a:chOff x="644056" y="2627021"/>
            <a:chExt cx="10923719" cy="3678362"/>
          </a:xfrm>
        </p:grpSpPr>
        <p:sp>
          <p:nvSpPr>
            <p:cNvPr id="6" name="Freeform: Shape 5">
              <a:extLst>
                <a:ext uri="{FF2B5EF4-FFF2-40B4-BE49-F238E27FC236}">
                  <a16:creationId xmlns:a16="http://schemas.microsoft.com/office/drawing/2014/main" id="{A897F1DF-0829-403B-B59E-94F592EABB70}"/>
                </a:ext>
              </a:extLst>
            </p:cNvPr>
            <p:cNvSpPr/>
            <p:nvPr/>
          </p:nvSpPr>
          <p:spPr>
            <a:xfrm>
              <a:off x="648164" y="2627021"/>
              <a:ext cx="2470500" cy="988200"/>
            </a:xfrm>
            <a:custGeom>
              <a:avLst/>
              <a:gdLst>
                <a:gd name="connsiteX0" fmla="*/ 0 w 2470500"/>
                <a:gd name="connsiteY0" fmla="*/ 0 h 988200"/>
                <a:gd name="connsiteX1" fmla="*/ 2470500 w 2470500"/>
                <a:gd name="connsiteY1" fmla="*/ 0 h 988200"/>
                <a:gd name="connsiteX2" fmla="*/ 2470500 w 2470500"/>
                <a:gd name="connsiteY2" fmla="*/ 988200 h 988200"/>
                <a:gd name="connsiteX3" fmla="*/ 0 w 2470500"/>
                <a:gd name="connsiteY3" fmla="*/ 988200 h 988200"/>
                <a:gd name="connsiteX4" fmla="*/ 0 w 2470500"/>
                <a:gd name="connsiteY4" fmla="*/ 0 h 988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500" h="988200">
                  <a:moveTo>
                    <a:pt x="0" y="0"/>
                  </a:moveTo>
                  <a:lnTo>
                    <a:pt x="2470500" y="0"/>
                  </a:lnTo>
                  <a:lnTo>
                    <a:pt x="2470500" y="988200"/>
                  </a:lnTo>
                  <a:lnTo>
                    <a:pt x="0" y="988200"/>
                  </a:lnTo>
                  <a:lnTo>
                    <a:pt x="0" y="0"/>
                  </a:lnTo>
                  <a:close/>
                </a:path>
              </a:pathLst>
            </a:custGeom>
            <a:solidFill>
              <a:schemeClr val="accent1">
                <a:lumMod val="50000"/>
              </a:schemeClr>
            </a:solidFill>
          </p:spPr>
          <p:style>
            <a:lnRef idx="2">
              <a:schemeClr val="accen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Define</a:t>
              </a:r>
            </a:p>
          </p:txBody>
        </p:sp>
        <p:sp>
          <p:nvSpPr>
            <p:cNvPr id="7" name="Freeform: Shape 6">
              <a:extLst>
                <a:ext uri="{FF2B5EF4-FFF2-40B4-BE49-F238E27FC236}">
                  <a16:creationId xmlns:a16="http://schemas.microsoft.com/office/drawing/2014/main" id="{49C396B3-6F3F-47C7-A054-42E323DE19B2}"/>
                </a:ext>
              </a:extLst>
            </p:cNvPr>
            <p:cNvSpPr/>
            <p:nvPr/>
          </p:nvSpPr>
          <p:spPr>
            <a:xfrm>
              <a:off x="644056" y="3626263"/>
              <a:ext cx="2470500" cy="2679120"/>
            </a:xfrm>
            <a:custGeom>
              <a:avLst/>
              <a:gdLst>
                <a:gd name="connsiteX0" fmla="*/ 0 w 2470500"/>
                <a:gd name="connsiteY0" fmla="*/ 0 h 2679120"/>
                <a:gd name="connsiteX1" fmla="*/ 2470500 w 2470500"/>
                <a:gd name="connsiteY1" fmla="*/ 0 h 2679120"/>
                <a:gd name="connsiteX2" fmla="*/ 2470500 w 2470500"/>
                <a:gd name="connsiteY2" fmla="*/ 2679120 h 2679120"/>
                <a:gd name="connsiteX3" fmla="*/ 0 w 2470500"/>
                <a:gd name="connsiteY3" fmla="*/ 2679120 h 2679120"/>
                <a:gd name="connsiteX4" fmla="*/ 0 w 2470500"/>
                <a:gd name="connsiteY4" fmla="*/ 0 h 2679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500" h="2679120">
                  <a:moveTo>
                    <a:pt x="0" y="0"/>
                  </a:moveTo>
                  <a:lnTo>
                    <a:pt x="2470500" y="0"/>
                  </a:lnTo>
                  <a:lnTo>
                    <a:pt x="2470500" y="2679120"/>
                  </a:lnTo>
                  <a:lnTo>
                    <a:pt x="0" y="2679120"/>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Define</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hazing</a:t>
              </a:r>
            </a:p>
          </p:txBody>
        </p:sp>
        <p:sp>
          <p:nvSpPr>
            <p:cNvPr id="8" name="Freeform: Shape 7">
              <a:extLst>
                <a:ext uri="{FF2B5EF4-FFF2-40B4-BE49-F238E27FC236}">
                  <a16:creationId xmlns:a16="http://schemas.microsoft.com/office/drawing/2014/main" id="{719BF22F-994F-48FD-9211-CE2278EFE843}"/>
                </a:ext>
              </a:extLst>
            </p:cNvPr>
            <p:cNvSpPr/>
            <p:nvPr/>
          </p:nvSpPr>
          <p:spPr>
            <a:xfrm>
              <a:off x="3464535" y="2627021"/>
              <a:ext cx="2470500" cy="988200"/>
            </a:xfrm>
            <a:custGeom>
              <a:avLst/>
              <a:gdLst>
                <a:gd name="connsiteX0" fmla="*/ 0 w 2470500"/>
                <a:gd name="connsiteY0" fmla="*/ 0 h 988200"/>
                <a:gd name="connsiteX1" fmla="*/ 2470500 w 2470500"/>
                <a:gd name="connsiteY1" fmla="*/ 0 h 988200"/>
                <a:gd name="connsiteX2" fmla="*/ 2470500 w 2470500"/>
                <a:gd name="connsiteY2" fmla="*/ 988200 h 988200"/>
                <a:gd name="connsiteX3" fmla="*/ 0 w 2470500"/>
                <a:gd name="connsiteY3" fmla="*/ 988200 h 988200"/>
                <a:gd name="connsiteX4" fmla="*/ 0 w 2470500"/>
                <a:gd name="connsiteY4" fmla="*/ 0 h 988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500" h="988200">
                  <a:moveTo>
                    <a:pt x="0" y="0"/>
                  </a:moveTo>
                  <a:lnTo>
                    <a:pt x="2470500" y="0"/>
                  </a:lnTo>
                  <a:lnTo>
                    <a:pt x="2470500" y="988200"/>
                  </a:lnTo>
                  <a:lnTo>
                    <a:pt x="0" y="988200"/>
                  </a:lnTo>
                  <a:lnTo>
                    <a:pt x="0" y="0"/>
                  </a:lnTo>
                  <a:close/>
                </a:path>
              </a:pathLst>
            </a:custGeom>
            <a:solidFill>
              <a:schemeClr val="accent1">
                <a:lumMod val="50000"/>
              </a:schemeClr>
            </a:solidFill>
          </p:spPr>
          <p:style>
            <a:lnRef idx="2">
              <a:schemeClr val="accen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Distinguish</a:t>
              </a:r>
            </a:p>
          </p:txBody>
        </p:sp>
        <p:sp>
          <p:nvSpPr>
            <p:cNvPr id="10" name="Freeform: Shape 9">
              <a:extLst>
                <a:ext uri="{FF2B5EF4-FFF2-40B4-BE49-F238E27FC236}">
                  <a16:creationId xmlns:a16="http://schemas.microsoft.com/office/drawing/2014/main" id="{D4BD629C-13E5-4BA9-A78C-B84606852D86}"/>
                </a:ext>
              </a:extLst>
            </p:cNvPr>
            <p:cNvSpPr/>
            <p:nvPr/>
          </p:nvSpPr>
          <p:spPr>
            <a:xfrm>
              <a:off x="3464535" y="3615221"/>
              <a:ext cx="2470500" cy="2679120"/>
            </a:xfrm>
            <a:custGeom>
              <a:avLst/>
              <a:gdLst>
                <a:gd name="connsiteX0" fmla="*/ 0 w 2470500"/>
                <a:gd name="connsiteY0" fmla="*/ 0 h 2679120"/>
                <a:gd name="connsiteX1" fmla="*/ 2470500 w 2470500"/>
                <a:gd name="connsiteY1" fmla="*/ 0 h 2679120"/>
                <a:gd name="connsiteX2" fmla="*/ 2470500 w 2470500"/>
                <a:gd name="connsiteY2" fmla="*/ 2679120 h 2679120"/>
                <a:gd name="connsiteX3" fmla="*/ 0 w 2470500"/>
                <a:gd name="connsiteY3" fmla="*/ 2679120 h 2679120"/>
                <a:gd name="connsiteX4" fmla="*/ 0 w 2470500"/>
                <a:gd name="connsiteY4" fmla="*/ 0 h 2679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500" h="2679120">
                  <a:moveTo>
                    <a:pt x="0" y="0"/>
                  </a:moveTo>
                  <a:lnTo>
                    <a:pt x="2470500" y="0"/>
                  </a:lnTo>
                  <a:lnTo>
                    <a:pt x="2470500" y="2679120"/>
                  </a:lnTo>
                  <a:lnTo>
                    <a:pt x="0" y="2679120"/>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Distinguish</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between</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hazing and</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other</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harassment</a:t>
              </a:r>
            </a:p>
          </p:txBody>
        </p:sp>
        <p:sp>
          <p:nvSpPr>
            <p:cNvPr id="12" name="Freeform: Shape 11">
              <a:extLst>
                <a:ext uri="{FF2B5EF4-FFF2-40B4-BE49-F238E27FC236}">
                  <a16:creationId xmlns:a16="http://schemas.microsoft.com/office/drawing/2014/main" id="{B343D92A-B7FD-4B54-BD66-47DB4CB413AF}"/>
                </a:ext>
              </a:extLst>
            </p:cNvPr>
            <p:cNvSpPr/>
            <p:nvPr/>
          </p:nvSpPr>
          <p:spPr>
            <a:xfrm>
              <a:off x="6280905" y="2627021"/>
              <a:ext cx="2470500" cy="988200"/>
            </a:xfrm>
            <a:custGeom>
              <a:avLst/>
              <a:gdLst>
                <a:gd name="connsiteX0" fmla="*/ 0 w 2470500"/>
                <a:gd name="connsiteY0" fmla="*/ 0 h 988200"/>
                <a:gd name="connsiteX1" fmla="*/ 2470500 w 2470500"/>
                <a:gd name="connsiteY1" fmla="*/ 0 h 988200"/>
                <a:gd name="connsiteX2" fmla="*/ 2470500 w 2470500"/>
                <a:gd name="connsiteY2" fmla="*/ 988200 h 988200"/>
                <a:gd name="connsiteX3" fmla="*/ 0 w 2470500"/>
                <a:gd name="connsiteY3" fmla="*/ 988200 h 988200"/>
                <a:gd name="connsiteX4" fmla="*/ 0 w 2470500"/>
                <a:gd name="connsiteY4" fmla="*/ 0 h 988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500" h="988200">
                  <a:moveTo>
                    <a:pt x="0" y="0"/>
                  </a:moveTo>
                  <a:lnTo>
                    <a:pt x="2470500" y="0"/>
                  </a:lnTo>
                  <a:lnTo>
                    <a:pt x="2470500" y="988200"/>
                  </a:lnTo>
                  <a:lnTo>
                    <a:pt x="0" y="988200"/>
                  </a:lnTo>
                  <a:lnTo>
                    <a:pt x="0" y="0"/>
                  </a:lnTo>
                  <a:close/>
                </a:path>
              </a:pathLst>
            </a:custGeom>
            <a:solidFill>
              <a:schemeClr val="accent1">
                <a:lumMod val="50000"/>
              </a:schemeClr>
            </a:solidFill>
          </p:spPr>
          <p:style>
            <a:lnRef idx="2">
              <a:schemeClr val="accen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Understand</a:t>
              </a:r>
              <a:endParaRPr lang="en-US" sz="3000" kern="1200" dirty="0">
                <a:latin typeface="Arial" panose="020B0604020202020204" pitchFamily="34" charset="0"/>
                <a:cs typeface="Arial" panose="020B0604020202020204" pitchFamily="34" charset="0"/>
              </a:endParaRPr>
            </a:p>
          </p:txBody>
        </p:sp>
        <p:sp>
          <p:nvSpPr>
            <p:cNvPr id="14" name="Freeform: Shape 13">
              <a:extLst>
                <a:ext uri="{FF2B5EF4-FFF2-40B4-BE49-F238E27FC236}">
                  <a16:creationId xmlns:a16="http://schemas.microsoft.com/office/drawing/2014/main" id="{4802E106-9CEA-42A6-B5FB-82BE905201FD}"/>
                </a:ext>
              </a:extLst>
            </p:cNvPr>
            <p:cNvSpPr/>
            <p:nvPr/>
          </p:nvSpPr>
          <p:spPr>
            <a:xfrm>
              <a:off x="6280905" y="3615221"/>
              <a:ext cx="2470500" cy="2679120"/>
            </a:xfrm>
            <a:custGeom>
              <a:avLst/>
              <a:gdLst>
                <a:gd name="connsiteX0" fmla="*/ 0 w 2470500"/>
                <a:gd name="connsiteY0" fmla="*/ 0 h 2679120"/>
                <a:gd name="connsiteX1" fmla="*/ 2470500 w 2470500"/>
                <a:gd name="connsiteY1" fmla="*/ 0 h 2679120"/>
                <a:gd name="connsiteX2" fmla="*/ 2470500 w 2470500"/>
                <a:gd name="connsiteY2" fmla="*/ 2679120 h 2679120"/>
                <a:gd name="connsiteX3" fmla="*/ 0 w 2470500"/>
                <a:gd name="connsiteY3" fmla="*/ 2679120 h 2679120"/>
                <a:gd name="connsiteX4" fmla="*/ 0 w 2470500"/>
                <a:gd name="connsiteY4" fmla="*/ 0 h 2679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500" h="2679120">
                  <a:moveTo>
                    <a:pt x="0" y="0"/>
                  </a:moveTo>
                  <a:lnTo>
                    <a:pt x="2470500" y="0"/>
                  </a:lnTo>
                  <a:lnTo>
                    <a:pt x="2470500" y="2679120"/>
                  </a:lnTo>
                  <a:lnTo>
                    <a:pt x="0" y="2679120"/>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Understand</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the risk</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factors and</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impacts of</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hazing</a:t>
              </a:r>
            </a:p>
          </p:txBody>
        </p:sp>
        <p:sp>
          <p:nvSpPr>
            <p:cNvPr id="16" name="Freeform: Shape 15">
              <a:extLst>
                <a:ext uri="{FF2B5EF4-FFF2-40B4-BE49-F238E27FC236}">
                  <a16:creationId xmlns:a16="http://schemas.microsoft.com/office/drawing/2014/main" id="{673B0FE7-35B1-4914-8417-12E5AA3FE1BD}"/>
                </a:ext>
              </a:extLst>
            </p:cNvPr>
            <p:cNvSpPr/>
            <p:nvPr/>
          </p:nvSpPr>
          <p:spPr>
            <a:xfrm>
              <a:off x="9097275" y="2627021"/>
              <a:ext cx="2470500" cy="988200"/>
            </a:xfrm>
            <a:custGeom>
              <a:avLst/>
              <a:gdLst>
                <a:gd name="connsiteX0" fmla="*/ 0 w 2470500"/>
                <a:gd name="connsiteY0" fmla="*/ 0 h 988200"/>
                <a:gd name="connsiteX1" fmla="*/ 2470500 w 2470500"/>
                <a:gd name="connsiteY1" fmla="*/ 0 h 988200"/>
                <a:gd name="connsiteX2" fmla="*/ 2470500 w 2470500"/>
                <a:gd name="connsiteY2" fmla="*/ 988200 h 988200"/>
                <a:gd name="connsiteX3" fmla="*/ 0 w 2470500"/>
                <a:gd name="connsiteY3" fmla="*/ 988200 h 988200"/>
                <a:gd name="connsiteX4" fmla="*/ 0 w 2470500"/>
                <a:gd name="connsiteY4" fmla="*/ 0 h 988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500" h="988200">
                  <a:moveTo>
                    <a:pt x="0" y="0"/>
                  </a:moveTo>
                  <a:lnTo>
                    <a:pt x="2470500" y="0"/>
                  </a:lnTo>
                  <a:lnTo>
                    <a:pt x="2470500" y="988200"/>
                  </a:lnTo>
                  <a:lnTo>
                    <a:pt x="0" y="988200"/>
                  </a:lnTo>
                  <a:lnTo>
                    <a:pt x="0" y="0"/>
                  </a:lnTo>
                  <a:close/>
                </a:path>
              </a:pathLst>
            </a:custGeom>
            <a:solidFill>
              <a:schemeClr val="accent1">
                <a:lumMod val="50000"/>
              </a:schemeClr>
            </a:solidFill>
          </p:spPr>
          <p:style>
            <a:lnRef idx="2">
              <a:schemeClr val="accent1">
                <a:hueOff val="0"/>
                <a:satOff val="0"/>
                <a:lumOff val="0"/>
                <a:alphaOff val="0"/>
              </a:schemeClr>
            </a:lnRef>
            <a:fillRef idx="1">
              <a:scrgbClr r="0" g="0" b="0"/>
            </a:fillRef>
            <a:effectRef idx="1">
              <a:schemeClr val="accent1">
                <a:hueOff val="0"/>
                <a:satOff val="0"/>
                <a:lumOff val="0"/>
                <a:alphaOff val="0"/>
              </a:schemeClr>
            </a:effectRef>
            <a:fontRef idx="minor">
              <a:schemeClr val="lt1"/>
            </a:fontRef>
          </p:style>
          <p:txBody>
            <a:bodyPr spcFirstLastPara="0" vert="horz" wrap="square" lIns="199136" tIns="113792" rIns="199136" bIns="113792"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Review</a:t>
              </a:r>
            </a:p>
          </p:txBody>
        </p:sp>
        <p:sp>
          <p:nvSpPr>
            <p:cNvPr id="17" name="Freeform: Shape 16">
              <a:extLst>
                <a:ext uri="{FF2B5EF4-FFF2-40B4-BE49-F238E27FC236}">
                  <a16:creationId xmlns:a16="http://schemas.microsoft.com/office/drawing/2014/main" id="{A79A13D5-6279-4211-A2D2-1605A4A7DE74}"/>
                </a:ext>
              </a:extLst>
            </p:cNvPr>
            <p:cNvSpPr/>
            <p:nvPr/>
          </p:nvSpPr>
          <p:spPr>
            <a:xfrm>
              <a:off x="9097275" y="3615221"/>
              <a:ext cx="2470500" cy="2679120"/>
            </a:xfrm>
            <a:custGeom>
              <a:avLst/>
              <a:gdLst>
                <a:gd name="connsiteX0" fmla="*/ 0 w 2470500"/>
                <a:gd name="connsiteY0" fmla="*/ 0 h 2679120"/>
                <a:gd name="connsiteX1" fmla="*/ 2470500 w 2470500"/>
                <a:gd name="connsiteY1" fmla="*/ 0 h 2679120"/>
                <a:gd name="connsiteX2" fmla="*/ 2470500 w 2470500"/>
                <a:gd name="connsiteY2" fmla="*/ 2679120 h 2679120"/>
                <a:gd name="connsiteX3" fmla="*/ 0 w 2470500"/>
                <a:gd name="connsiteY3" fmla="*/ 2679120 h 2679120"/>
                <a:gd name="connsiteX4" fmla="*/ 0 w 2470500"/>
                <a:gd name="connsiteY4" fmla="*/ 0 h 267912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0500" h="2679120">
                  <a:moveTo>
                    <a:pt x="0" y="0"/>
                  </a:moveTo>
                  <a:lnTo>
                    <a:pt x="2470500" y="0"/>
                  </a:lnTo>
                  <a:lnTo>
                    <a:pt x="2470500" y="2679120"/>
                  </a:lnTo>
                  <a:lnTo>
                    <a:pt x="0" y="2679120"/>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49352" tIns="149352" rIns="199136" bIns="224028" numCol="1" spcCol="1270" anchor="t" anchorCtr="0">
              <a:noAutofit/>
            </a:bodyPr>
            <a:lstStyle/>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Review</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strategies</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to prevent</a:t>
              </a:r>
            </a:p>
            <a:p>
              <a:pPr marL="285750" lvl="1" indent="-285750" algn="l" defTabSz="1244600">
                <a:lnSpc>
                  <a:spcPct val="90000"/>
                </a:lnSpc>
                <a:spcBef>
                  <a:spcPct val="0"/>
                </a:spcBef>
                <a:spcAft>
                  <a:spcPct val="15000"/>
                </a:spcAft>
                <a:buNone/>
              </a:pPr>
              <a:r>
                <a:rPr lang="en-US" sz="2800" kern="1200" dirty="0">
                  <a:latin typeface="Arial" panose="020B0604020202020204" pitchFamily="34" charset="0"/>
                  <a:cs typeface="Arial" panose="020B0604020202020204" pitchFamily="34" charset="0"/>
                </a:rPr>
                <a:t>hazing</a:t>
              </a:r>
            </a:p>
          </p:txBody>
        </p:sp>
      </p:grpSp>
      <p:pic>
        <p:nvPicPr>
          <p:cNvPr id="5" name="Harassment and Prevention Icon" descr="Harassment and Prevention Icon">
            <a:extLst>
              <a:ext uri="{FF2B5EF4-FFF2-40B4-BE49-F238E27FC236}">
                <a16:creationId xmlns:a16="http://schemas.microsoft.com/office/drawing/2014/main" id="{01BC4C12-0D1E-B8DF-DA0D-D06F6E8409E8}"/>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9491344" y="191194"/>
            <a:ext cx="1280160" cy="1734117"/>
          </a:xfrm>
          <a:prstGeom prst="rect">
            <a:avLst/>
          </a:prstGeom>
        </p:spPr>
      </p:pic>
    </p:spTree>
    <p:extLst>
      <p:ext uri="{BB962C8B-B14F-4D97-AF65-F5344CB8AC3E}">
        <p14:creationId xmlns:p14="http://schemas.microsoft.com/office/powerpoint/2010/main" val="17776339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060FA1D-6E41-431E-9F73-7BE272ED077D}"/>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3" name="Group 12">
              <a:extLst>
                <a:ext uri="{FF2B5EF4-FFF2-40B4-BE49-F238E27FC236}">
                  <a16:creationId xmlns:a16="http://schemas.microsoft.com/office/drawing/2014/main" id="{6C7C160B-CBFD-4C0F-AFBF-D3A3826C7CB1}"/>
                </a:ext>
              </a:extLst>
            </p:cNvPr>
            <p:cNvGrpSpPr>
              <a:grpSpLocks noChangeAspect="1"/>
            </p:cNvGrpSpPr>
            <p:nvPr/>
          </p:nvGrpSpPr>
          <p:grpSpPr>
            <a:xfrm>
              <a:off x="1" y="0"/>
              <a:ext cx="12191999" cy="1463040"/>
              <a:chOff x="-33528011" y="-1"/>
              <a:chExt cx="45720015" cy="6858001"/>
            </a:xfrm>
          </p:grpSpPr>
          <p:sp>
            <p:nvSpPr>
              <p:cNvPr id="14" name="Rectangle 13">
                <a:extLst>
                  <a:ext uri="{FF2B5EF4-FFF2-40B4-BE49-F238E27FC236}">
                    <a16:creationId xmlns:a16="http://schemas.microsoft.com/office/drawing/2014/main" id="{493E5593-CC8E-428D-84C3-6E0B598CCC34}"/>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0116B70-FFA4-420F-8F67-E37A88FF7AE6}"/>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2B0ACB1-9015-42D2-8841-76DD3DC71F1C}"/>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9BE5D188-69E5-4D22-933A-53F30A4C0778}"/>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Harassment and Prevention Icon">
              <a:extLst>
                <a:ext uri="{FF2B5EF4-FFF2-40B4-BE49-F238E27FC236}">
                  <a16:creationId xmlns:a16="http://schemas.microsoft.com/office/drawing/2014/main" id="{C67D0D16-1486-DD48-4A0E-FB411B6AAE1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Specific Behaviors">
            <a:extLst>
              <a:ext uri="{FF2B5EF4-FFF2-40B4-BE49-F238E27FC236}">
                <a16:creationId xmlns:a16="http://schemas.microsoft.com/office/drawing/2014/main" id="{1EAF2101-41A3-3A14-9197-CD0AA39A978D}"/>
              </a:ext>
            </a:extLst>
          </p:cNvPr>
          <p:cNvSpPr>
            <a:spLocks noGrp="1"/>
          </p:cNvSpPr>
          <p:nvPr>
            <p:ph type="title"/>
          </p:nvPr>
        </p:nvSpPr>
        <p:spPr>
          <a:xfrm>
            <a:off x="23708" y="430730"/>
            <a:ext cx="10515600"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Hazing Defined</a:t>
            </a:r>
          </a:p>
        </p:txBody>
      </p:sp>
      <p:sp>
        <p:nvSpPr>
          <p:cNvPr id="12" name="Definition">
            <a:extLst>
              <a:ext uri="{FF2B5EF4-FFF2-40B4-BE49-F238E27FC236}">
                <a16:creationId xmlns:a16="http://schemas.microsoft.com/office/drawing/2014/main" id="{03917095-25BA-4E63-873F-DDD72FF9C8F6}"/>
              </a:ext>
            </a:extLst>
          </p:cNvPr>
          <p:cNvSpPr txBox="1">
            <a:spLocks/>
          </p:cNvSpPr>
          <p:nvPr/>
        </p:nvSpPr>
        <p:spPr>
          <a:xfrm>
            <a:off x="714189" y="1387242"/>
            <a:ext cx="10866275" cy="4969192"/>
          </a:xfrm>
          <a:prstGeom prst="rect">
            <a:avLst/>
          </a:prstGeom>
          <a:solidFill>
            <a:schemeClr val="bg1">
              <a:alpha val="80000"/>
            </a:schemeClr>
          </a:solidFill>
          <a:effectLst>
            <a:softEdge rad="63500"/>
          </a:effectLst>
        </p:spPr>
        <p:txBody>
          <a:bodyPr vert="horz" lIns="91440" tIns="45720" rIns="91440" bIns="45720" rtlCol="0" anchor="b">
            <a:normAutofit fontScale="25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lnSpc>
                <a:spcPct val="120000"/>
              </a:lnSpc>
            </a:pPr>
            <a:r>
              <a:rPr lang="en-US" sz="11200" b="0" dirty="0">
                <a:latin typeface="Arial" panose="020B0604020202020204" pitchFamily="34" charset="0"/>
                <a:ea typeface="Calibri" panose="020F0502020204030204" pitchFamily="34" charset="0"/>
                <a:cs typeface="Arial" panose="020B0604020202020204" pitchFamily="34" charset="0"/>
              </a:rPr>
              <a:t>“A form of harassment that includes conduct through which Service members or DoD employees, without proper military or other governmental purpose, but with a nexus to military service, physically or psychologically injure or create a risk of physical or psychological injury to Service members for the purpose of initiation into, admission into, affiliation with, change in status or position within, or continued membership in any military DoD civilian organization. Hazing can conducted through the use of electronic devices or communications and by other means including social media as well as in person.”</a:t>
            </a:r>
            <a:endParaRPr lang="en-US" dirty="0">
              <a:latin typeface="Arial" panose="020B0604020202020204" pitchFamily="34" charset="0"/>
              <a:cs typeface="Arial" panose="020B0604020202020204" pitchFamily="34" charset="0"/>
            </a:endParaRPr>
          </a:p>
        </p:txBody>
      </p:sp>
      <p:sp>
        <p:nvSpPr>
          <p:cNvPr id="19" name="TextBox 18">
            <a:extLst>
              <a:ext uri="{FF2B5EF4-FFF2-40B4-BE49-F238E27FC236}">
                <a16:creationId xmlns:a16="http://schemas.microsoft.com/office/drawing/2014/main" id="{F0525DC7-517C-41E1-87C6-04EE79841B01}"/>
              </a:ext>
            </a:extLst>
          </p:cNvPr>
          <p:cNvSpPr txBox="1"/>
          <p:nvPr/>
        </p:nvSpPr>
        <p:spPr>
          <a:xfrm>
            <a:off x="1678651" y="6427270"/>
            <a:ext cx="10866275" cy="394210"/>
          </a:xfrm>
          <a:prstGeom prst="rect">
            <a:avLst/>
          </a:prstGeom>
          <a:noFill/>
        </p:spPr>
        <p:txBody>
          <a:bodyPr wrap="square">
            <a:spAutoFit/>
          </a:bodyPr>
          <a:lstStyle/>
          <a:p>
            <a:pPr>
              <a:lnSpc>
                <a:spcPct val="120000"/>
              </a:lnSpc>
            </a:pPr>
            <a:r>
              <a:rPr lang="en-US" b="0" dirty="0">
                <a:latin typeface="Arial" panose="020B0604020202020204" pitchFamily="34" charset="0"/>
                <a:ea typeface="Calibri" panose="020F0502020204030204" pitchFamily="34" charset="0"/>
                <a:cs typeface="Arial" panose="020B0604020202020204" pitchFamily="34" charset="0"/>
              </a:rPr>
              <a:t>(</a:t>
            </a:r>
            <a:r>
              <a:rPr lang="en-US" b="0" dirty="0">
                <a:latin typeface="Arial" panose="020B0604020202020204" pitchFamily="34" charset="0"/>
                <a:ea typeface="SimSun" panose="02010600030101010101" pitchFamily="2" charset="-122"/>
                <a:cs typeface="Arial" panose="020B0604020202020204" pitchFamily="34" charset="0"/>
              </a:rPr>
              <a:t>Office of the Under Secretary of Defense for Personnel and Readiness, 2022).</a:t>
            </a:r>
            <a:endParaRPr lang="en-US" b="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3390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2060FA1D-6E41-431E-9F73-7BE272ED077D}"/>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3" name="Group 12">
              <a:extLst>
                <a:ext uri="{FF2B5EF4-FFF2-40B4-BE49-F238E27FC236}">
                  <a16:creationId xmlns:a16="http://schemas.microsoft.com/office/drawing/2014/main" id="{6C7C160B-CBFD-4C0F-AFBF-D3A3826C7CB1}"/>
                </a:ext>
              </a:extLst>
            </p:cNvPr>
            <p:cNvGrpSpPr>
              <a:grpSpLocks noChangeAspect="1"/>
            </p:cNvGrpSpPr>
            <p:nvPr/>
          </p:nvGrpSpPr>
          <p:grpSpPr>
            <a:xfrm>
              <a:off x="1" y="0"/>
              <a:ext cx="12191999" cy="1463040"/>
              <a:chOff x="-33528011" y="-1"/>
              <a:chExt cx="45720015" cy="6858001"/>
            </a:xfrm>
          </p:grpSpPr>
          <p:sp>
            <p:nvSpPr>
              <p:cNvPr id="14" name="Rectangle 13">
                <a:extLst>
                  <a:ext uri="{FF2B5EF4-FFF2-40B4-BE49-F238E27FC236}">
                    <a16:creationId xmlns:a16="http://schemas.microsoft.com/office/drawing/2014/main" id="{493E5593-CC8E-428D-84C3-6E0B598CCC34}"/>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0116B70-FFA4-420F-8F67-E37A88FF7AE6}"/>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2B0ACB1-9015-42D2-8841-76DD3DC71F1C}"/>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9BE5D188-69E5-4D22-933A-53F30A4C0778}"/>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Harassment and Prevention Icon">
              <a:extLst>
                <a:ext uri="{FF2B5EF4-FFF2-40B4-BE49-F238E27FC236}">
                  <a16:creationId xmlns:a16="http://schemas.microsoft.com/office/drawing/2014/main" id="{C67D0D16-1486-DD48-4A0E-FB411B6AAE1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Specific Behaviors">
            <a:extLst>
              <a:ext uri="{FF2B5EF4-FFF2-40B4-BE49-F238E27FC236}">
                <a16:creationId xmlns:a16="http://schemas.microsoft.com/office/drawing/2014/main" id="{1EAF2101-41A3-3A14-9197-CD0AA39A978D}"/>
              </a:ext>
            </a:extLst>
          </p:cNvPr>
          <p:cNvSpPr>
            <a:spLocks noGrp="1"/>
          </p:cNvSpPr>
          <p:nvPr>
            <p:ph type="title"/>
          </p:nvPr>
        </p:nvSpPr>
        <p:spPr>
          <a:xfrm>
            <a:off x="23708" y="430730"/>
            <a:ext cx="10515600"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Hazing Behaviors Can Include</a:t>
            </a:r>
          </a:p>
        </p:txBody>
      </p:sp>
      <p:sp>
        <p:nvSpPr>
          <p:cNvPr id="18" name="Hazing bullets">
            <a:extLst>
              <a:ext uri="{FF2B5EF4-FFF2-40B4-BE49-F238E27FC236}">
                <a16:creationId xmlns:a16="http://schemas.microsoft.com/office/drawing/2014/main" id="{E97680E6-50D7-2914-9AB3-0EA641A609E2}"/>
              </a:ext>
            </a:extLst>
          </p:cNvPr>
          <p:cNvSpPr txBox="1"/>
          <p:nvPr/>
        </p:nvSpPr>
        <p:spPr>
          <a:xfrm>
            <a:off x="1173704" y="2484504"/>
            <a:ext cx="10096454" cy="3017520"/>
          </a:xfrm>
          <a:prstGeom prst="rect">
            <a:avLst/>
          </a:prstGeom>
          <a:noFill/>
        </p:spPr>
        <p:txBody>
          <a:bodyPr wrap="square" numCol="2" rtlCol="0">
            <a:spAutoFit/>
          </a:bodyPr>
          <a:lstStyle/>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Berating or belittling</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Branding</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Shaving</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Abusive tricks</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Pinning</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Bondage</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Sleep deprivation</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Sexual acts</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Physical striking or hitting</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Psychological abuse</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Threats or manipulation</a:t>
            </a:r>
          </a:p>
          <a:p>
            <a:pPr marL="285750" indent="-285750">
              <a:buFont typeface="Arial" panose="020B0604020202020204" pitchFamily="34" charset="0"/>
              <a:buChar char="•"/>
            </a:pPr>
            <a:r>
              <a:rPr lang="en-US" sz="2800" dirty="0">
                <a:solidFill>
                  <a:sysClr val="windowText" lastClr="000000"/>
                </a:solidFill>
                <a:latin typeface="Arial" panose="020B0604020202020204" pitchFamily="34" charset="0"/>
                <a:cs typeface="Arial" panose="020B0604020202020204" pitchFamily="34" charset="0"/>
              </a:rPr>
              <a:t>Forced intake of substances</a:t>
            </a:r>
          </a:p>
        </p:txBody>
      </p:sp>
      <p:sp>
        <p:nvSpPr>
          <p:cNvPr id="23" name="Citation">
            <a:extLst>
              <a:ext uri="{FF2B5EF4-FFF2-40B4-BE49-F238E27FC236}">
                <a16:creationId xmlns:a16="http://schemas.microsoft.com/office/drawing/2014/main" id="{4316AD32-9AD1-BD81-08D6-09B028D28D18}"/>
              </a:ext>
            </a:extLst>
          </p:cNvPr>
          <p:cNvSpPr txBox="1"/>
          <p:nvPr/>
        </p:nvSpPr>
        <p:spPr>
          <a:xfrm>
            <a:off x="754558" y="6427270"/>
            <a:ext cx="10515600" cy="369332"/>
          </a:xfrm>
          <a:prstGeom prst="rect">
            <a:avLst/>
          </a:prstGeom>
          <a:noFill/>
        </p:spPr>
        <p:txBody>
          <a:bodyPr wrap="square">
            <a:spAutoFit/>
          </a:bodyPr>
          <a:lstStyle/>
          <a:p>
            <a:pPr algn="ctr"/>
            <a:r>
              <a:rPr lang="en-US" dirty="0">
                <a:latin typeface="Arial" panose="020B0604020202020204" pitchFamily="34" charset="0"/>
                <a:cs typeface="Arial" panose="020B0604020202020204" pitchFamily="34" charset="0"/>
              </a:rPr>
              <a:t>(DoDI 1020.03; </a:t>
            </a:r>
            <a:r>
              <a:rPr lang="en-US" sz="1800" kern="1200" dirty="0">
                <a:effectLst/>
                <a:latin typeface="Arial" panose="020B0604020202020204" pitchFamily="34" charset="0"/>
                <a:ea typeface="SimSun" panose="02010600030101010101" pitchFamily="2" charset="-122"/>
                <a:cs typeface="Arial" panose="020B0604020202020204" pitchFamily="34" charset="0"/>
              </a:rPr>
              <a:t>Office of the Under Secretary of Defense for Personnel and Readiness</a:t>
            </a:r>
            <a:r>
              <a:rPr lang="en-US" dirty="0">
                <a:latin typeface="Arial" panose="020B0604020202020204" pitchFamily="34" charset="0"/>
                <a:cs typeface="Arial" panose="020B0604020202020204" pitchFamily="34" charset="0"/>
              </a:rPr>
              <a:t>, 2022)</a:t>
            </a:r>
          </a:p>
        </p:txBody>
      </p:sp>
    </p:spTree>
    <p:extLst>
      <p:ext uri="{BB962C8B-B14F-4D97-AF65-F5344CB8AC3E}">
        <p14:creationId xmlns:p14="http://schemas.microsoft.com/office/powerpoint/2010/main" val="16133583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346177D-ADC4-4968-B747-5CFCD390B5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0844A943-BF79-4FEA-ABB1-3BD54D23660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90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6437CC72-F4A8-4DC3-AFAB-D22C482C81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50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a:extLst>
              <a:ext uri="{FF2B5EF4-FFF2-40B4-BE49-F238E27FC236}">
                <a16:creationId xmlns:a16="http://schemas.microsoft.com/office/drawing/2014/main" id="{4B984F30-4C4F-4598-ACC2-7D21E434F1CA}"/>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24" name="Group 23">
              <a:extLst>
                <a:ext uri="{FF2B5EF4-FFF2-40B4-BE49-F238E27FC236}">
                  <a16:creationId xmlns:a16="http://schemas.microsoft.com/office/drawing/2014/main" id="{4E21E427-7683-418B-BFEE-05E3F68FE7E3}"/>
                </a:ext>
              </a:extLst>
            </p:cNvPr>
            <p:cNvGrpSpPr>
              <a:grpSpLocks noChangeAspect="1"/>
            </p:cNvGrpSpPr>
            <p:nvPr/>
          </p:nvGrpSpPr>
          <p:grpSpPr>
            <a:xfrm>
              <a:off x="1" y="0"/>
              <a:ext cx="12191999" cy="1463040"/>
              <a:chOff x="-33528011" y="-1"/>
              <a:chExt cx="45720015" cy="6858001"/>
            </a:xfrm>
          </p:grpSpPr>
          <p:sp>
            <p:nvSpPr>
              <p:cNvPr id="26" name="Rectangle 25">
                <a:extLst>
                  <a:ext uri="{FF2B5EF4-FFF2-40B4-BE49-F238E27FC236}">
                    <a16:creationId xmlns:a16="http://schemas.microsoft.com/office/drawing/2014/main" id="{8A0DBC43-066A-4BBE-AB32-74AA76DB4134}"/>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Rectangle 26">
                <a:extLst>
                  <a:ext uri="{FF2B5EF4-FFF2-40B4-BE49-F238E27FC236}">
                    <a16:creationId xmlns:a16="http://schemas.microsoft.com/office/drawing/2014/main" id="{82AACEA8-DBCE-43E4-A198-7F3EF7DB7809}"/>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a16="http://schemas.microsoft.com/office/drawing/2014/main" id="{002B2549-F11B-46A4-83C5-C9BB5E5E87FD}"/>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Rectangle 28">
                <a:extLst>
                  <a:ext uri="{FF2B5EF4-FFF2-40B4-BE49-F238E27FC236}">
                    <a16:creationId xmlns:a16="http://schemas.microsoft.com/office/drawing/2014/main" id="{B517E46A-8618-438F-AB42-0759B442E8CB}"/>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25" name="Harassment and Prevention Icon">
              <a:extLst>
                <a:ext uri="{FF2B5EF4-FFF2-40B4-BE49-F238E27FC236}">
                  <a16:creationId xmlns:a16="http://schemas.microsoft.com/office/drawing/2014/main" id="{6B7FF948-CB2C-4F5F-963E-45907F32E367}"/>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Other Important Terms">
            <a:extLst>
              <a:ext uri="{FF2B5EF4-FFF2-40B4-BE49-F238E27FC236}">
                <a16:creationId xmlns:a16="http://schemas.microsoft.com/office/drawing/2014/main" id="{7C708C10-1ECB-37DB-A5A1-1498D5A830C6}"/>
              </a:ext>
            </a:extLst>
          </p:cNvPr>
          <p:cNvSpPr>
            <a:spLocks noGrp="1"/>
          </p:cNvSpPr>
          <p:nvPr>
            <p:ph type="title"/>
          </p:nvPr>
        </p:nvSpPr>
        <p:spPr>
          <a:xfrm>
            <a:off x="62112" y="-427"/>
            <a:ext cx="8102991" cy="1463039"/>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Additional Important Terms</a:t>
            </a:r>
          </a:p>
        </p:txBody>
      </p:sp>
      <p:grpSp>
        <p:nvGrpSpPr>
          <p:cNvPr id="3" name="Group 2">
            <a:extLst>
              <a:ext uri="{FF2B5EF4-FFF2-40B4-BE49-F238E27FC236}">
                <a16:creationId xmlns:a16="http://schemas.microsoft.com/office/drawing/2014/main" id="{66F74DFC-665B-40A5-8414-3E57168B7E9B}"/>
              </a:ext>
            </a:extLst>
          </p:cNvPr>
          <p:cNvGrpSpPr/>
          <p:nvPr/>
        </p:nvGrpSpPr>
        <p:grpSpPr>
          <a:xfrm>
            <a:off x="171170" y="1558220"/>
            <a:ext cx="11849659" cy="4690010"/>
            <a:chOff x="176050" y="1599774"/>
            <a:chExt cx="11849659" cy="4690010"/>
          </a:xfrm>
        </p:grpSpPr>
        <p:sp>
          <p:nvSpPr>
            <p:cNvPr id="5" name="Freeform: Shape 4">
              <a:extLst>
                <a:ext uri="{FF2B5EF4-FFF2-40B4-BE49-F238E27FC236}">
                  <a16:creationId xmlns:a16="http://schemas.microsoft.com/office/drawing/2014/main" id="{725547A5-A0BF-41DF-8185-C61DD1D9685F}"/>
                </a:ext>
              </a:extLst>
            </p:cNvPr>
            <p:cNvSpPr/>
            <p:nvPr/>
          </p:nvSpPr>
          <p:spPr>
            <a:xfrm>
              <a:off x="3019276" y="1751065"/>
              <a:ext cx="9006433" cy="1210326"/>
            </a:xfrm>
            <a:custGeom>
              <a:avLst/>
              <a:gdLst>
                <a:gd name="connsiteX0" fmla="*/ 201725 w 1210325"/>
                <a:gd name="connsiteY0" fmla="*/ 0 h 9006432"/>
                <a:gd name="connsiteX1" fmla="*/ 1008600 w 1210325"/>
                <a:gd name="connsiteY1" fmla="*/ 0 h 9006432"/>
                <a:gd name="connsiteX2" fmla="*/ 1210325 w 1210325"/>
                <a:gd name="connsiteY2" fmla="*/ 201725 h 9006432"/>
                <a:gd name="connsiteX3" fmla="*/ 1210325 w 1210325"/>
                <a:gd name="connsiteY3" fmla="*/ 9006432 h 9006432"/>
                <a:gd name="connsiteX4" fmla="*/ 1210325 w 1210325"/>
                <a:gd name="connsiteY4" fmla="*/ 9006432 h 9006432"/>
                <a:gd name="connsiteX5" fmla="*/ 0 w 1210325"/>
                <a:gd name="connsiteY5" fmla="*/ 9006432 h 9006432"/>
                <a:gd name="connsiteX6" fmla="*/ 0 w 1210325"/>
                <a:gd name="connsiteY6" fmla="*/ 9006432 h 9006432"/>
                <a:gd name="connsiteX7" fmla="*/ 0 w 1210325"/>
                <a:gd name="connsiteY7" fmla="*/ 201725 h 9006432"/>
                <a:gd name="connsiteX8" fmla="*/ 201725 w 1210325"/>
                <a:gd name="connsiteY8" fmla="*/ 0 h 9006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0325" h="9006432">
                  <a:moveTo>
                    <a:pt x="1210325" y="1501105"/>
                  </a:moveTo>
                  <a:lnTo>
                    <a:pt x="1210325" y="7505327"/>
                  </a:lnTo>
                  <a:cubicBezTo>
                    <a:pt x="1210325" y="8334365"/>
                    <a:pt x="1198188" y="9006428"/>
                    <a:pt x="1183216" y="9006428"/>
                  </a:cubicBezTo>
                  <a:lnTo>
                    <a:pt x="0" y="9006428"/>
                  </a:lnTo>
                  <a:lnTo>
                    <a:pt x="0" y="9006428"/>
                  </a:lnTo>
                  <a:lnTo>
                    <a:pt x="0" y="4"/>
                  </a:lnTo>
                  <a:lnTo>
                    <a:pt x="0" y="4"/>
                  </a:lnTo>
                  <a:lnTo>
                    <a:pt x="1183216" y="4"/>
                  </a:lnTo>
                  <a:cubicBezTo>
                    <a:pt x="1198188" y="4"/>
                    <a:pt x="1210325" y="672067"/>
                    <a:pt x="1210325" y="1501105"/>
                  </a:cubicBezTo>
                  <a:close/>
                </a:path>
              </a:pathLst>
            </a:custGeom>
          </p:spPr>
          <p:style>
            <a:lnRef idx="1">
              <a:schemeClr val="dk2">
                <a:alpha val="90000"/>
                <a:tint val="40000"/>
                <a:hueOff val="0"/>
                <a:satOff val="0"/>
                <a:lumOff val="0"/>
                <a:alphaOff val="0"/>
              </a:schemeClr>
            </a:lnRef>
            <a:fillRef idx="1">
              <a:schemeClr val="dk2">
                <a:alpha val="90000"/>
                <a:tint val="40000"/>
                <a:hueOff val="0"/>
                <a:satOff val="0"/>
                <a:lumOff val="0"/>
                <a:alphaOff val="0"/>
              </a:schemeClr>
            </a:fillRef>
            <a:effectRef idx="2">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8581" tIns="93373" rIns="127663" bIns="93374" numCol="1" spcCol="1270" anchor="ctr" anchorCtr="0">
              <a:noAutofit/>
            </a:bodyPr>
            <a:lstStyle/>
            <a:p>
              <a:pPr marL="171450" lvl="1" indent="-171450" algn="l" defTabSz="800100">
                <a:lnSpc>
                  <a:spcPct val="90000"/>
                </a:lnSpc>
                <a:spcBef>
                  <a:spcPct val="0"/>
                </a:spcBef>
                <a:spcAft>
                  <a:spcPct val="15000"/>
                </a:spcAft>
                <a:buNone/>
              </a:pPr>
              <a:r>
                <a:rPr lang="en-US" sz="1800" b="0" i="0" kern="1200" dirty="0">
                  <a:latin typeface="Arial" panose="020B0604020202020204" pitchFamily="34" charset="0"/>
                  <a:cs typeface="Arial" panose="020B0604020202020204" pitchFamily="34" charset="0"/>
                </a:rPr>
                <a:t>  “A form of harassment that includes acts of aggression by Service members or DoD civilian employees, with a nexus to military service, with the intent of harming a Service member either physically or psychologically, without a proper military or other governmental purpose… because he/she is considered different or weak.”</a:t>
              </a:r>
              <a:endParaRPr lang="en-US" sz="1800" kern="1200" dirty="0">
                <a:latin typeface="Arial" panose="020B0604020202020204" pitchFamily="34" charset="0"/>
                <a:cs typeface="Arial" panose="020B0604020202020204" pitchFamily="34" charset="0"/>
              </a:endParaRPr>
            </a:p>
          </p:txBody>
        </p:sp>
        <p:sp>
          <p:nvSpPr>
            <p:cNvPr id="6" name="Freeform: Shape 5">
              <a:extLst>
                <a:ext uri="{FF2B5EF4-FFF2-40B4-BE49-F238E27FC236}">
                  <a16:creationId xmlns:a16="http://schemas.microsoft.com/office/drawing/2014/main" id="{0F51479B-0310-4E02-91E2-F904281DABC9}"/>
                </a:ext>
              </a:extLst>
            </p:cNvPr>
            <p:cNvSpPr/>
            <p:nvPr/>
          </p:nvSpPr>
          <p:spPr>
            <a:xfrm>
              <a:off x="176050" y="1599774"/>
              <a:ext cx="2852985" cy="1512906"/>
            </a:xfrm>
            <a:custGeom>
              <a:avLst/>
              <a:gdLst>
                <a:gd name="connsiteX0" fmla="*/ 0 w 2852985"/>
                <a:gd name="connsiteY0" fmla="*/ 252156 h 1512906"/>
                <a:gd name="connsiteX1" fmla="*/ 252156 w 2852985"/>
                <a:gd name="connsiteY1" fmla="*/ 0 h 1512906"/>
                <a:gd name="connsiteX2" fmla="*/ 2600829 w 2852985"/>
                <a:gd name="connsiteY2" fmla="*/ 0 h 1512906"/>
                <a:gd name="connsiteX3" fmla="*/ 2852985 w 2852985"/>
                <a:gd name="connsiteY3" fmla="*/ 252156 h 1512906"/>
                <a:gd name="connsiteX4" fmla="*/ 2852985 w 2852985"/>
                <a:gd name="connsiteY4" fmla="*/ 1260750 h 1512906"/>
                <a:gd name="connsiteX5" fmla="*/ 2600829 w 2852985"/>
                <a:gd name="connsiteY5" fmla="*/ 1512906 h 1512906"/>
                <a:gd name="connsiteX6" fmla="*/ 252156 w 2852985"/>
                <a:gd name="connsiteY6" fmla="*/ 1512906 h 1512906"/>
                <a:gd name="connsiteX7" fmla="*/ 0 w 2852985"/>
                <a:gd name="connsiteY7" fmla="*/ 1260750 h 1512906"/>
                <a:gd name="connsiteX8" fmla="*/ 0 w 2852985"/>
                <a:gd name="connsiteY8" fmla="*/ 252156 h 151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2985" h="1512906">
                  <a:moveTo>
                    <a:pt x="0" y="252156"/>
                  </a:moveTo>
                  <a:cubicBezTo>
                    <a:pt x="0" y="112894"/>
                    <a:pt x="112894" y="0"/>
                    <a:pt x="252156" y="0"/>
                  </a:cubicBezTo>
                  <a:lnTo>
                    <a:pt x="2600829" y="0"/>
                  </a:lnTo>
                  <a:cubicBezTo>
                    <a:pt x="2740091" y="0"/>
                    <a:pt x="2852985" y="112894"/>
                    <a:pt x="2852985" y="252156"/>
                  </a:cubicBezTo>
                  <a:lnTo>
                    <a:pt x="2852985" y="1260750"/>
                  </a:lnTo>
                  <a:cubicBezTo>
                    <a:pt x="2852985" y="1400012"/>
                    <a:pt x="2740091" y="1512906"/>
                    <a:pt x="2600829" y="1512906"/>
                  </a:cubicBezTo>
                  <a:lnTo>
                    <a:pt x="252156" y="1512906"/>
                  </a:lnTo>
                  <a:cubicBezTo>
                    <a:pt x="112894" y="1512906"/>
                    <a:pt x="0" y="1400012"/>
                    <a:pt x="0" y="1260750"/>
                  </a:cubicBezTo>
                  <a:lnTo>
                    <a:pt x="0" y="252156"/>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180534" tIns="127194" rIns="180534" bIns="127194"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Bullying</a:t>
              </a:r>
            </a:p>
          </p:txBody>
        </p:sp>
        <p:sp>
          <p:nvSpPr>
            <p:cNvPr id="7" name="Freeform: Shape 6">
              <a:extLst>
                <a:ext uri="{FF2B5EF4-FFF2-40B4-BE49-F238E27FC236}">
                  <a16:creationId xmlns:a16="http://schemas.microsoft.com/office/drawing/2014/main" id="{B4679E2D-6892-4ADA-B8C7-B64E5948D5A7}"/>
                </a:ext>
              </a:extLst>
            </p:cNvPr>
            <p:cNvSpPr/>
            <p:nvPr/>
          </p:nvSpPr>
          <p:spPr>
            <a:xfrm>
              <a:off x="3019276" y="3339617"/>
              <a:ext cx="9006433" cy="1210326"/>
            </a:xfrm>
            <a:custGeom>
              <a:avLst/>
              <a:gdLst>
                <a:gd name="connsiteX0" fmla="*/ 201725 w 1210325"/>
                <a:gd name="connsiteY0" fmla="*/ 0 h 9006432"/>
                <a:gd name="connsiteX1" fmla="*/ 1008600 w 1210325"/>
                <a:gd name="connsiteY1" fmla="*/ 0 h 9006432"/>
                <a:gd name="connsiteX2" fmla="*/ 1210325 w 1210325"/>
                <a:gd name="connsiteY2" fmla="*/ 201725 h 9006432"/>
                <a:gd name="connsiteX3" fmla="*/ 1210325 w 1210325"/>
                <a:gd name="connsiteY3" fmla="*/ 9006432 h 9006432"/>
                <a:gd name="connsiteX4" fmla="*/ 1210325 w 1210325"/>
                <a:gd name="connsiteY4" fmla="*/ 9006432 h 9006432"/>
                <a:gd name="connsiteX5" fmla="*/ 0 w 1210325"/>
                <a:gd name="connsiteY5" fmla="*/ 9006432 h 9006432"/>
                <a:gd name="connsiteX6" fmla="*/ 0 w 1210325"/>
                <a:gd name="connsiteY6" fmla="*/ 9006432 h 9006432"/>
                <a:gd name="connsiteX7" fmla="*/ 0 w 1210325"/>
                <a:gd name="connsiteY7" fmla="*/ 201725 h 9006432"/>
                <a:gd name="connsiteX8" fmla="*/ 201725 w 1210325"/>
                <a:gd name="connsiteY8" fmla="*/ 0 h 9006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0325" h="9006432">
                  <a:moveTo>
                    <a:pt x="1210325" y="1501105"/>
                  </a:moveTo>
                  <a:lnTo>
                    <a:pt x="1210325" y="7505327"/>
                  </a:lnTo>
                  <a:cubicBezTo>
                    <a:pt x="1210325" y="8334365"/>
                    <a:pt x="1198188" y="9006428"/>
                    <a:pt x="1183216" y="9006428"/>
                  </a:cubicBezTo>
                  <a:lnTo>
                    <a:pt x="0" y="9006428"/>
                  </a:lnTo>
                  <a:lnTo>
                    <a:pt x="0" y="9006428"/>
                  </a:lnTo>
                  <a:lnTo>
                    <a:pt x="0" y="4"/>
                  </a:lnTo>
                  <a:lnTo>
                    <a:pt x="0" y="4"/>
                  </a:lnTo>
                  <a:lnTo>
                    <a:pt x="1183216" y="4"/>
                  </a:lnTo>
                  <a:cubicBezTo>
                    <a:pt x="1198188" y="4"/>
                    <a:pt x="1210325" y="672067"/>
                    <a:pt x="1210325" y="1501105"/>
                  </a:cubicBezTo>
                  <a:close/>
                </a:path>
              </a:pathLst>
            </a:custGeom>
          </p:spPr>
          <p:style>
            <a:lnRef idx="1">
              <a:schemeClr val="dk2">
                <a:alpha val="90000"/>
                <a:tint val="40000"/>
                <a:hueOff val="0"/>
                <a:satOff val="0"/>
                <a:lumOff val="0"/>
                <a:alphaOff val="0"/>
              </a:schemeClr>
            </a:lnRef>
            <a:fillRef idx="1">
              <a:schemeClr val="dk2">
                <a:alpha val="90000"/>
                <a:tint val="40000"/>
                <a:hueOff val="0"/>
                <a:satOff val="0"/>
                <a:lumOff val="0"/>
                <a:alphaOff val="0"/>
              </a:schemeClr>
            </a:fillRef>
            <a:effectRef idx="2">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8581" tIns="93373" rIns="127663" bIns="93374" numCol="1" spcCol="1270" anchor="ctr" anchorCtr="0">
              <a:noAutofit/>
            </a:bodyPr>
            <a:lstStyle/>
            <a:p>
              <a:pPr marL="171450" lvl="1" indent="-171450" algn="l" defTabSz="800100">
                <a:lnSpc>
                  <a:spcPct val="90000"/>
                </a:lnSpc>
                <a:spcBef>
                  <a:spcPct val="0"/>
                </a:spcBef>
                <a:spcAft>
                  <a:spcPct val="15000"/>
                </a:spcAft>
                <a:buNone/>
              </a:pPr>
              <a:r>
                <a:rPr lang="en-US" sz="1800" b="0" i="0" kern="1200" dirty="0">
                  <a:latin typeface="Arial" panose="020B0604020202020204" pitchFamily="34" charset="0"/>
                  <a:cs typeface="Arial" panose="020B0604020202020204" pitchFamily="34" charset="0"/>
                </a:rPr>
                <a:t>  “Behavior that is unwelcome or offensive to a reasonable person, whether oral, written, or physical, that creates an intimidating, hostile, or offensive environment.”</a:t>
              </a:r>
              <a:endParaRPr lang="en-US" sz="1800" kern="1200" dirty="0">
                <a:latin typeface="Arial" panose="020B0604020202020204" pitchFamily="34" charset="0"/>
                <a:cs typeface="Arial" panose="020B0604020202020204" pitchFamily="34" charset="0"/>
              </a:endParaRPr>
            </a:p>
          </p:txBody>
        </p:sp>
        <p:sp>
          <p:nvSpPr>
            <p:cNvPr id="8" name="Freeform: Shape 7">
              <a:extLst>
                <a:ext uri="{FF2B5EF4-FFF2-40B4-BE49-F238E27FC236}">
                  <a16:creationId xmlns:a16="http://schemas.microsoft.com/office/drawing/2014/main" id="{CA6F4C31-AE3D-4A62-BFFB-D46FF0217904}"/>
                </a:ext>
              </a:extLst>
            </p:cNvPr>
            <p:cNvSpPr/>
            <p:nvPr/>
          </p:nvSpPr>
          <p:spPr>
            <a:xfrm>
              <a:off x="176050" y="3188326"/>
              <a:ext cx="2852985" cy="1512906"/>
            </a:xfrm>
            <a:custGeom>
              <a:avLst/>
              <a:gdLst>
                <a:gd name="connsiteX0" fmla="*/ 0 w 2852985"/>
                <a:gd name="connsiteY0" fmla="*/ 252156 h 1512906"/>
                <a:gd name="connsiteX1" fmla="*/ 252156 w 2852985"/>
                <a:gd name="connsiteY1" fmla="*/ 0 h 1512906"/>
                <a:gd name="connsiteX2" fmla="*/ 2600829 w 2852985"/>
                <a:gd name="connsiteY2" fmla="*/ 0 h 1512906"/>
                <a:gd name="connsiteX3" fmla="*/ 2852985 w 2852985"/>
                <a:gd name="connsiteY3" fmla="*/ 252156 h 1512906"/>
                <a:gd name="connsiteX4" fmla="*/ 2852985 w 2852985"/>
                <a:gd name="connsiteY4" fmla="*/ 1260750 h 1512906"/>
                <a:gd name="connsiteX5" fmla="*/ 2600829 w 2852985"/>
                <a:gd name="connsiteY5" fmla="*/ 1512906 h 1512906"/>
                <a:gd name="connsiteX6" fmla="*/ 252156 w 2852985"/>
                <a:gd name="connsiteY6" fmla="*/ 1512906 h 1512906"/>
                <a:gd name="connsiteX7" fmla="*/ 0 w 2852985"/>
                <a:gd name="connsiteY7" fmla="*/ 1260750 h 1512906"/>
                <a:gd name="connsiteX8" fmla="*/ 0 w 2852985"/>
                <a:gd name="connsiteY8" fmla="*/ 252156 h 151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2985" h="1512906">
                  <a:moveTo>
                    <a:pt x="0" y="252156"/>
                  </a:moveTo>
                  <a:cubicBezTo>
                    <a:pt x="0" y="112894"/>
                    <a:pt x="112894" y="0"/>
                    <a:pt x="252156" y="0"/>
                  </a:cubicBezTo>
                  <a:lnTo>
                    <a:pt x="2600829" y="0"/>
                  </a:lnTo>
                  <a:cubicBezTo>
                    <a:pt x="2740091" y="0"/>
                    <a:pt x="2852985" y="112894"/>
                    <a:pt x="2852985" y="252156"/>
                  </a:cubicBezTo>
                  <a:lnTo>
                    <a:pt x="2852985" y="1260750"/>
                  </a:lnTo>
                  <a:cubicBezTo>
                    <a:pt x="2852985" y="1400012"/>
                    <a:pt x="2740091" y="1512906"/>
                    <a:pt x="2600829" y="1512906"/>
                  </a:cubicBezTo>
                  <a:lnTo>
                    <a:pt x="252156" y="1512906"/>
                  </a:lnTo>
                  <a:cubicBezTo>
                    <a:pt x="112894" y="1512906"/>
                    <a:pt x="0" y="1400012"/>
                    <a:pt x="0" y="1260750"/>
                  </a:cubicBezTo>
                  <a:lnTo>
                    <a:pt x="0" y="252156"/>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180534" tIns="127194" rIns="180534" bIns="127194"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Harassment</a:t>
              </a:r>
            </a:p>
          </p:txBody>
        </p:sp>
        <p:sp>
          <p:nvSpPr>
            <p:cNvPr id="9" name="Freeform: Shape 8">
              <a:extLst>
                <a:ext uri="{FF2B5EF4-FFF2-40B4-BE49-F238E27FC236}">
                  <a16:creationId xmlns:a16="http://schemas.microsoft.com/office/drawing/2014/main" id="{50BAB674-44B5-428B-B2FF-2852BDF59F9D}"/>
                </a:ext>
              </a:extLst>
            </p:cNvPr>
            <p:cNvSpPr/>
            <p:nvPr/>
          </p:nvSpPr>
          <p:spPr>
            <a:xfrm>
              <a:off x="3019276" y="4928170"/>
              <a:ext cx="9006433" cy="1210326"/>
            </a:xfrm>
            <a:custGeom>
              <a:avLst/>
              <a:gdLst>
                <a:gd name="connsiteX0" fmla="*/ 201725 w 1210325"/>
                <a:gd name="connsiteY0" fmla="*/ 0 h 9006432"/>
                <a:gd name="connsiteX1" fmla="*/ 1008600 w 1210325"/>
                <a:gd name="connsiteY1" fmla="*/ 0 h 9006432"/>
                <a:gd name="connsiteX2" fmla="*/ 1210325 w 1210325"/>
                <a:gd name="connsiteY2" fmla="*/ 201725 h 9006432"/>
                <a:gd name="connsiteX3" fmla="*/ 1210325 w 1210325"/>
                <a:gd name="connsiteY3" fmla="*/ 9006432 h 9006432"/>
                <a:gd name="connsiteX4" fmla="*/ 1210325 w 1210325"/>
                <a:gd name="connsiteY4" fmla="*/ 9006432 h 9006432"/>
                <a:gd name="connsiteX5" fmla="*/ 0 w 1210325"/>
                <a:gd name="connsiteY5" fmla="*/ 9006432 h 9006432"/>
                <a:gd name="connsiteX6" fmla="*/ 0 w 1210325"/>
                <a:gd name="connsiteY6" fmla="*/ 9006432 h 9006432"/>
                <a:gd name="connsiteX7" fmla="*/ 0 w 1210325"/>
                <a:gd name="connsiteY7" fmla="*/ 201725 h 9006432"/>
                <a:gd name="connsiteX8" fmla="*/ 201725 w 1210325"/>
                <a:gd name="connsiteY8" fmla="*/ 0 h 9006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10325" h="9006432">
                  <a:moveTo>
                    <a:pt x="1210325" y="1501105"/>
                  </a:moveTo>
                  <a:lnTo>
                    <a:pt x="1210325" y="7505327"/>
                  </a:lnTo>
                  <a:cubicBezTo>
                    <a:pt x="1210325" y="8334365"/>
                    <a:pt x="1198188" y="9006428"/>
                    <a:pt x="1183216" y="9006428"/>
                  </a:cubicBezTo>
                  <a:lnTo>
                    <a:pt x="0" y="9006428"/>
                  </a:lnTo>
                  <a:lnTo>
                    <a:pt x="0" y="9006428"/>
                  </a:lnTo>
                  <a:lnTo>
                    <a:pt x="0" y="4"/>
                  </a:lnTo>
                  <a:lnTo>
                    <a:pt x="0" y="4"/>
                  </a:lnTo>
                  <a:lnTo>
                    <a:pt x="1183216" y="4"/>
                  </a:lnTo>
                  <a:cubicBezTo>
                    <a:pt x="1198188" y="4"/>
                    <a:pt x="1210325" y="672067"/>
                    <a:pt x="1210325" y="1501105"/>
                  </a:cubicBezTo>
                  <a:close/>
                </a:path>
              </a:pathLst>
            </a:custGeom>
          </p:spPr>
          <p:style>
            <a:lnRef idx="1">
              <a:schemeClr val="dk2">
                <a:alpha val="90000"/>
                <a:tint val="40000"/>
                <a:hueOff val="0"/>
                <a:satOff val="0"/>
                <a:lumOff val="0"/>
                <a:alphaOff val="0"/>
              </a:schemeClr>
            </a:lnRef>
            <a:fillRef idx="1">
              <a:schemeClr val="dk2">
                <a:alpha val="90000"/>
                <a:tint val="40000"/>
                <a:hueOff val="0"/>
                <a:satOff val="0"/>
                <a:lumOff val="0"/>
                <a:alphaOff val="0"/>
              </a:schemeClr>
            </a:fillRef>
            <a:effectRef idx="2">
              <a:schemeClr val="dk2">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68581" tIns="93373" rIns="127663" bIns="93374" numCol="1" spcCol="1270" anchor="ctr" anchorCtr="0">
              <a:noAutofit/>
            </a:bodyPr>
            <a:lstStyle/>
            <a:p>
              <a:pPr marL="171450" lvl="1" indent="-171450" algn="l" defTabSz="800100">
                <a:lnSpc>
                  <a:spcPct val="90000"/>
                </a:lnSpc>
                <a:spcBef>
                  <a:spcPct val="0"/>
                </a:spcBef>
                <a:spcAft>
                  <a:spcPct val="15000"/>
                </a:spcAft>
                <a:buNone/>
              </a:pPr>
              <a:r>
                <a:rPr lang="en-US" sz="1800" kern="1200" dirty="0">
                  <a:latin typeface="Arial" panose="020B0604020202020204" pitchFamily="34" charset="0"/>
                  <a:cs typeface="Arial" panose="020B0604020202020204" pitchFamily="34" charset="0"/>
                </a:rPr>
                <a:t>  “Involves unwelcome sexual advances, requests for sexual favors, and deliberate or repeated offensive comments or gestures of a sexual nature when…” occurring under specific circumstances outlined in the DoDI 1020.03.</a:t>
              </a:r>
            </a:p>
          </p:txBody>
        </p:sp>
        <p:sp>
          <p:nvSpPr>
            <p:cNvPr id="11" name="Freeform: Shape 10">
              <a:extLst>
                <a:ext uri="{FF2B5EF4-FFF2-40B4-BE49-F238E27FC236}">
                  <a16:creationId xmlns:a16="http://schemas.microsoft.com/office/drawing/2014/main" id="{E4144CEA-1598-46CB-82DF-B06B8D3E1F67}"/>
                </a:ext>
              </a:extLst>
            </p:cNvPr>
            <p:cNvSpPr/>
            <p:nvPr/>
          </p:nvSpPr>
          <p:spPr>
            <a:xfrm>
              <a:off x="176050" y="4776878"/>
              <a:ext cx="2852985" cy="1512906"/>
            </a:xfrm>
            <a:custGeom>
              <a:avLst/>
              <a:gdLst>
                <a:gd name="connsiteX0" fmla="*/ 0 w 2852985"/>
                <a:gd name="connsiteY0" fmla="*/ 252156 h 1512906"/>
                <a:gd name="connsiteX1" fmla="*/ 252156 w 2852985"/>
                <a:gd name="connsiteY1" fmla="*/ 0 h 1512906"/>
                <a:gd name="connsiteX2" fmla="*/ 2600829 w 2852985"/>
                <a:gd name="connsiteY2" fmla="*/ 0 h 1512906"/>
                <a:gd name="connsiteX3" fmla="*/ 2852985 w 2852985"/>
                <a:gd name="connsiteY3" fmla="*/ 252156 h 1512906"/>
                <a:gd name="connsiteX4" fmla="*/ 2852985 w 2852985"/>
                <a:gd name="connsiteY4" fmla="*/ 1260750 h 1512906"/>
                <a:gd name="connsiteX5" fmla="*/ 2600829 w 2852985"/>
                <a:gd name="connsiteY5" fmla="*/ 1512906 h 1512906"/>
                <a:gd name="connsiteX6" fmla="*/ 252156 w 2852985"/>
                <a:gd name="connsiteY6" fmla="*/ 1512906 h 1512906"/>
                <a:gd name="connsiteX7" fmla="*/ 0 w 2852985"/>
                <a:gd name="connsiteY7" fmla="*/ 1260750 h 1512906"/>
                <a:gd name="connsiteX8" fmla="*/ 0 w 2852985"/>
                <a:gd name="connsiteY8" fmla="*/ 252156 h 15129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852985" h="1512906">
                  <a:moveTo>
                    <a:pt x="0" y="252156"/>
                  </a:moveTo>
                  <a:cubicBezTo>
                    <a:pt x="0" y="112894"/>
                    <a:pt x="112894" y="0"/>
                    <a:pt x="252156" y="0"/>
                  </a:cubicBezTo>
                  <a:lnTo>
                    <a:pt x="2600829" y="0"/>
                  </a:lnTo>
                  <a:cubicBezTo>
                    <a:pt x="2740091" y="0"/>
                    <a:pt x="2852985" y="112894"/>
                    <a:pt x="2852985" y="252156"/>
                  </a:cubicBezTo>
                  <a:lnTo>
                    <a:pt x="2852985" y="1260750"/>
                  </a:lnTo>
                  <a:cubicBezTo>
                    <a:pt x="2852985" y="1400012"/>
                    <a:pt x="2740091" y="1512906"/>
                    <a:pt x="2600829" y="1512906"/>
                  </a:cubicBezTo>
                  <a:lnTo>
                    <a:pt x="252156" y="1512906"/>
                  </a:lnTo>
                  <a:cubicBezTo>
                    <a:pt x="112894" y="1512906"/>
                    <a:pt x="0" y="1400012"/>
                    <a:pt x="0" y="1260750"/>
                  </a:cubicBezTo>
                  <a:lnTo>
                    <a:pt x="0" y="252156"/>
                  </a:lnTo>
                  <a:close/>
                </a:path>
              </a:pathLst>
            </a:custGeom>
          </p:spPr>
          <p:style>
            <a:lnRef idx="0">
              <a:schemeClr val="lt2">
                <a:hueOff val="0"/>
                <a:satOff val="0"/>
                <a:lumOff val="0"/>
                <a:alphaOff val="0"/>
              </a:schemeClr>
            </a:lnRef>
            <a:fillRef idx="3">
              <a:schemeClr val="dk2">
                <a:hueOff val="0"/>
                <a:satOff val="0"/>
                <a:lumOff val="0"/>
                <a:alphaOff val="0"/>
              </a:schemeClr>
            </a:fillRef>
            <a:effectRef idx="3">
              <a:schemeClr val="dk2">
                <a:hueOff val="0"/>
                <a:satOff val="0"/>
                <a:lumOff val="0"/>
                <a:alphaOff val="0"/>
              </a:schemeClr>
            </a:effectRef>
            <a:fontRef idx="minor">
              <a:schemeClr val="lt1"/>
            </a:fontRef>
          </p:style>
          <p:txBody>
            <a:bodyPr spcFirstLastPara="0" vert="horz" wrap="square" lIns="180534" tIns="127194" rIns="180534" bIns="127194" numCol="1" spcCol="1270" anchor="ctr" anchorCtr="0">
              <a:noAutofit/>
            </a:bodyPr>
            <a:lstStyle/>
            <a:p>
              <a:pPr marL="0" lvl="0" indent="0" algn="ctr" defTabSz="1244600">
                <a:lnSpc>
                  <a:spcPct val="90000"/>
                </a:lnSpc>
                <a:spcBef>
                  <a:spcPct val="0"/>
                </a:spcBef>
                <a:spcAft>
                  <a:spcPct val="35000"/>
                </a:spcAft>
                <a:buNone/>
              </a:pPr>
              <a:r>
                <a:rPr lang="en-US" sz="2800" kern="1200" dirty="0">
                  <a:latin typeface="Arial" panose="020B0604020202020204" pitchFamily="34" charset="0"/>
                  <a:cs typeface="Arial" panose="020B0604020202020204" pitchFamily="34" charset="0"/>
                </a:rPr>
                <a:t>Sexual Harassment</a:t>
              </a:r>
            </a:p>
          </p:txBody>
        </p:sp>
      </p:grpSp>
      <p:sp>
        <p:nvSpPr>
          <p:cNvPr id="13" name="Citation">
            <a:extLst>
              <a:ext uri="{FF2B5EF4-FFF2-40B4-BE49-F238E27FC236}">
                <a16:creationId xmlns:a16="http://schemas.microsoft.com/office/drawing/2014/main" id="{9DA6E8DD-B21A-49C8-8955-07E51519DF99}"/>
              </a:ext>
            </a:extLst>
          </p:cNvPr>
          <p:cNvSpPr txBox="1"/>
          <p:nvPr/>
        </p:nvSpPr>
        <p:spPr>
          <a:xfrm>
            <a:off x="-2" y="6458187"/>
            <a:ext cx="10468877" cy="369332"/>
          </a:xfrm>
          <a:prstGeom prst="rect">
            <a:avLst/>
          </a:prstGeom>
          <a:noFill/>
        </p:spPr>
        <p:txBody>
          <a:bodyPr wrap="square">
            <a:spAutoFit/>
          </a:bodyPr>
          <a:lstStyle/>
          <a:p>
            <a:r>
              <a:rPr lang="en-US" dirty="0">
                <a:solidFill>
                  <a:schemeClr val="bg1"/>
                </a:solidFill>
                <a:latin typeface="Arial" panose="020B0604020202020204" pitchFamily="34" charset="0"/>
                <a:cs typeface="Arial" panose="020B0604020202020204" pitchFamily="34" charset="0"/>
              </a:rPr>
              <a:t> (DoDI 1020.03; </a:t>
            </a:r>
            <a:r>
              <a:rPr lang="en-US" sz="1800" kern="1200" dirty="0">
                <a:solidFill>
                  <a:schemeClr val="bg1"/>
                </a:solidFill>
                <a:effectLst/>
                <a:latin typeface="Arial" panose="020B0604020202020204" pitchFamily="34" charset="0"/>
                <a:ea typeface="SimSun" panose="02010600030101010101" pitchFamily="2" charset="-122"/>
                <a:cs typeface="Arial" panose="020B0604020202020204" pitchFamily="34" charset="0"/>
              </a:rPr>
              <a:t>Office of the Under Secretary of Defense for Personnel and Readiness</a:t>
            </a:r>
            <a:r>
              <a:rPr lang="en-US" dirty="0">
                <a:solidFill>
                  <a:schemeClr val="bg1"/>
                </a:solidFill>
                <a:latin typeface="Arial" panose="020B0604020202020204" pitchFamily="34" charset="0"/>
                <a:cs typeface="Arial" panose="020B0604020202020204" pitchFamily="34" charset="0"/>
              </a:rPr>
              <a:t>, 2022)</a:t>
            </a:r>
          </a:p>
        </p:txBody>
      </p:sp>
    </p:spTree>
    <p:extLst>
      <p:ext uri="{BB962C8B-B14F-4D97-AF65-F5344CB8AC3E}">
        <p14:creationId xmlns:p14="http://schemas.microsoft.com/office/powerpoint/2010/main" val="19166043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Box right">
            <a:extLst>
              <a:ext uri="{FF2B5EF4-FFF2-40B4-BE49-F238E27FC236}">
                <a16:creationId xmlns:a16="http://schemas.microsoft.com/office/drawing/2014/main" id="{5EF1D882-73A1-366F-DF50-C6F50CF20029}"/>
              </a:ext>
            </a:extLst>
          </p:cNvPr>
          <p:cNvSpPr>
            <a:spLocks noGrp="1"/>
          </p:cNvSpPr>
          <p:nvPr>
            <p:ph sz="quarter" idx="4"/>
          </p:nvPr>
        </p:nvSpPr>
        <p:spPr>
          <a:xfrm>
            <a:off x="503367" y="2523493"/>
            <a:ext cx="7336305" cy="3684588"/>
          </a:xfrm>
          <a:solidFill>
            <a:schemeClr val="tx2">
              <a:alpha val="10000"/>
            </a:schemeClr>
          </a:solidFill>
          <a:ln w="127000">
            <a:noFill/>
          </a:ln>
        </p:spPr>
        <p:txBody>
          <a:bodyPr/>
          <a:lstStyle/>
          <a:p>
            <a:pPr marL="0" indent="0" algn="r">
              <a:buNone/>
            </a:pPr>
            <a:r>
              <a:rPr lang="en-US" dirty="0">
                <a:latin typeface="Arial" panose="020B0604020202020204" pitchFamily="34" charset="0"/>
                <a:cs typeface="Arial" panose="020B0604020202020204" pitchFamily="34" charset="0"/>
              </a:rPr>
              <a:t> </a:t>
            </a:r>
          </a:p>
        </p:txBody>
      </p:sp>
      <p:grpSp>
        <p:nvGrpSpPr>
          <p:cNvPr id="11" name="Group 10">
            <a:extLst>
              <a:ext uri="{FF2B5EF4-FFF2-40B4-BE49-F238E27FC236}">
                <a16:creationId xmlns:a16="http://schemas.microsoft.com/office/drawing/2014/main" id="{2060FA1D-6E41-431E-9F73-7BE272ED077D}"/>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3" name="Group 12">
              <a:extLst>
                <a:ext uri="{FF2B5EF4-FFF2-40B4-BE49-F238E27FC236}">
                  <a16:creationId xmlns:a16="http://schemas.microsoft.com/office/drawing/2014/main" id="{6C7C160B-CBFD-4C0F-AFBF-D3A3826C7CB1}"/>
                </a:ext>
              </a:extLst>
            </p:cNvPr>
            <p:cNvGrpSpPr>
              <a:grpSpLocks noChangeAspect="1"/>
            </p:cNvGrpSpPr>
            <p:nvPr/>
          </p:nvGrpSpPr>
          <p:grpSpPr>
            <a:xfrm>
              <a:off x="1" y="0"/>
              <a:ext cx="12191999" cy="1463040"/>
              <a:chOff x="-33528011" y="-1"/>
              <a:chExt cx="45720015" cy="6858001"/>
            </a:xfrm>
          </p:grpSpPr>
          <p:sp>
            <p:nvSpPr>
              <p:cNvPr id="14" name="Rectangle 13">
                <a:extLst>
                  <a:ext uri="{FF2B5EF4-FFF2-40B4-BE49-F238E27FC236}">
                    <a16:creationId xmlns:a16="http://schemas.microsoft.com/office/drawing/2014/main" id="{493E5593-CC8E-428D-84C3-6E0B598CCC34}"/>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0116B70-FFA4-420F-8F67-E37A88FF7AE6}"/>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2B0ACB1-9015-42D2-8841-76DD3DC71F1C}"/>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9BE5D188-69E5-4D22-933A-53F30A4C0778}"/>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Harassment and Prevention Icon">
              <a:extLst>
                <a:ext uri="{FF2B5EF4-FFF2-40B4-BE49-F238E27FC236}">
                  <a16:creationId xmlns:a16="http://schemas.microsoft.com/office/drawing/2014/main" id="{C67D0D16-1486-DD48-4A0E-FB411B6AAE1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Hazing versus Other Harassment">
            <a:extLst>
              <a:ext uri="{FF2B5EF4-FFF2-40B4-BE49-F238E27FC236}">
                <a16:creationId xmlns:a16="http://schemas.microsoft.com/office/drawing/2014/main" id="{1EAF2101-41A3-3A14-9197-CD0AA39A978D}"/>
              </a:ext>
            </a:extLst>
          </p:cNvPr>
          <p:cNvSpPr>
            <a:spLocks noGrp="1"/>
          </p:cNvSpPr>
          <p:nvPr>
            <p:ph type="title"/>
          </p:nvPr>
        </p:nvSpPr>
        <p:spPr>
          <a:xfrm>
            <a:off x="-23707" y="450167"/>
            <a:ext cx="10515600"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Hazing Versus Other Harassment</a:t>
            </a:r>
          </a:p>
        </p:txBody>
      </p:sp>
      <p:sp>
        <p:nvSpPr>
          <p:cNvPr id="3" name="Hazing">
            <a:extLst>
              <a:ext uri="{FF2B5EF4-FFF2-40B4-BE49-F238E27FC236}">
                <a16:creationId xmlns:a16="http://schemas.microsoft.com/office/drawing/2014/main" id="{15622A3F-EA37-5D5D-94F8-FFF987C97926}"/>
              </a:ext>
            </a:extLst>
          </p:cNvPr>
          <p:cNvSpPr>
            <a:spLocks noGrp="1"/>
          </p:cNvSpPr>
          <p:nvPr>
            <p:ph type="body" idx="1"/>
          </p:nvPr>
        </p:nvSpPr>
        <p:spPr>
          <a:xfrm>
            <a:off x="503367" y="1692448"/>
            <a:ext cx="5157787" cy="823912"/>
          </a:xfrm>
          <a:solidFill>
            <a:schemeClr val="tx2"/>
          </a:solidFill>
        </p:spPr>
        <p:txBody>
          <a:bodyPr anchor="ctr">
            <a:normAutofit/>
          </a:bodyPr>
          <a:lstStyle/>
          <a:p>
            <a:pPr algn="ctr"/>
            <a:r>
              <a:rPr lang="en-US" sz="2800" dirty="0">
                <a:solidFill>
                  <a:schemeClr val="bg1"/>
                </a:solidFill>
                <a:latin typeface="Arial" panose="020B0604020202020204" pitchFamily="34" charset="0"/>
                <a:cs typeface="Arial" panose="020B0604020202020204" pitchFamily="34" charset="0"/>
              </a:rPr>
              <a:t>Hazing</a:t>
            </a:r>
          </a:p>
        </p:txBody>
      </p:sp>
      <p:sp>
        <p:nvSpPr>
          <p:cNvPr id="18" name="Hazing bullets">
            <a:extLst>
              <a:ext uri="{FF2B5EF4-FFF2-40B4-BE49-F238E27FC236}">
                <a16:creationId xmlns:a16="http://schemas.microsoft.com/office/drawing/2014/main" id="{E97680E6-50D7-2914-9AB3-0EA641A609E2}"/>
              </a:ext>
            </a:extLst>
          </p:cNvPr>
          <p:cNvSpPr txBox="1"/>
          <p:nvPr/>
        </p:nvSpPr>
        <p:spPr>
          <a:xfrm>
            <a:off x="876442" y="2510201"/>
            <a:ext cx="3254274" cy="3477875"/>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Goal or purpose:</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Establish a place in the hierarchy</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Pay a “price” for group membership</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Share in a tradition (“right of passage”)</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Occurs for a finite amount of time or until an established goal is reached</a:t>
            </a:r>
          </a:p>
        </p:txBody>
      </p:sp>
      <p:sp>
        <p:nvSpPr>
          <p:cNvPr id="5" name="Other Harassment">
            <a:extLst>
              <a:ext uri="{FF2B5EF4-FFF2-40B4-BE49-F238E27FC236}">
                <a16:creationId xmlns:a16="http://schemas.microsoft.com/office/drawing/2014/main" id="{68E7A8AC-B0D5-4DC8-69D2-42AB4BE2D516}"/>
              </a:ext>
            </a:extLst>
          </p:cNvPr>
          <p:cNvSpPr>
            <a:spLocks noGrp="1"/>
          </p:cNvSpPr>
          <p:nvPr>
            <p:ph type="body" sz="quarter" idx="3"/>
          </p:nvPr>
        </p:nvSpPr>
        <p:spPr>
          <a:xfrm>
            <a:off x="6393814" y="1681163"/>
            <a:ext cx="5183188" cy="823912"/>
          </a:xfrm>
          <a:solidFill>
            <a:schemeClr val="tx2"/>
          </a:solidFill>
        </p:spPr>
        <p:txBody>
          <a:bodyPr anchor="ctr">
            <a:normAutofit/>
          </a:bodyPr>
          <a:lstStyle/>
          <a:p>
            <a:pPr algn="ctr"/>
            <a:r>
              <a:rPr lang="en-US" sz="2800" dirty="0">
                <a:solidFill>
                  <a:schemeClr val="bg1"/>
                </a:solidFill>
                <a:latin typeface="Arial" panose="020B0604020202020204" pitchFamily="34" charset="0"/>
                <a:cs typeface="Arial" panose="020B0604020202020204" pitchFamily="34" charset="0"/>
              </a:rPr>
              <a:t>Other Harassment</a:t>
            </a:r>
          </a:p>
        </p:txBody>
      </p:sp>
      <p:sp>
        <p:nvSpPr>
          <p:cNvPr id="10" name="Other Harass. bullets">
            <a:extLst>
              <a:ext uri="{FF2B5EF4-FFF2-40B4-BE49-F238E27FC236}">
                <a16:creationId xmlns:a16="http://schemas.microsoft.com/office/drawing/2014/main" id="{8AC4F337-2954-2858-1772-77781F59E60C}"/>
              </a:ext>
            </a:extLst>
          </p:cNvPr>
          <p:cNvSpPr txBox="1"/>
          <p:nvPr/>
        </p:nvSpPr>
        <p:spPr>
          <a:xfrm>
            <a:off x="8212747" y="2541666"/>
            <a:ext cx="3312296" cy="2862322"/>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Goal or purpose:</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Single out</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Degrade</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Exclude</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Isolate</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Cause physical or psychological harm</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Occurs for an indefinite amount of time</a:t>
            </a:r>
          </a:p>
        </p:txBody>
      </p:sp>
      <p:sp>
        <p:nvSpPr>
          <p:cNvPr id="9" name="Compare">
            <a:extLst>
              <a:ext uri="{FF2B5EF4-FFF2-40B4-BE49-F238E27FC236}">
                <a16:creationId xmlns:a16="http://schemas.microsoft.com/office/drawing/2014/main" id="{02204B70-4A79-C685-11EE-3BF5D0C2642E}"/>
              </a:ext>
            </a:extLst>
          </p:cNvPr>
          <p:cNvSpPr txBox="1"/>
          <p:nvPr/>
        </p:nvSpPr>
        <p:spPr>
          <a:xfrm>
            <a:off x="4265177" y="2541666"/>
            <a:ext cx="3574495" cy="4062651"/>
          </a:xfrm>
          <a:prstGeom prst="rect">
            <a:avLst/>
          </a:prstGeom>
          <a:noFill/>
        </p:spPr>
        <p:txBody>
          <a:bodyPr wrap="square" rtlCol="0">
            <a:spAutoFit/>
          </a:bodyPr>
          <a:lstStyle/>
          <a:p>
            <a:r>
              <a:rPr lang="en-US" sz="2000" dirty="0">
                <a:latin typeface="Arial" panose="020B0604020202020204" pitchFamily="34" charset="0"/>
                <a:cs typeface="Arial" panose="020B0604020202020204" pitchFamily="34" charset="0"/>
              </a:rPr>
              <a:t>Both may include:</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Derogatory language or</a:t>
            </a:r>
          </a:p>
          <a:p>
            <a:r>
              <a:rPr lang="en-US" sz="2000" dirty="0">
                <a:latin typeface="Arial" panose="020B0604020202020204" pitchFamily="34" charset="0"/>
                <a:cs typeface="Arial" panose="020B0604020202020204" pitchFamily="34" charset="0"/>
              </a:rPr>
              <a:t>    name-calling</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Demeaning or degrading acts</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Forced intake of substances</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Sexual acts</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Abusive pranks</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Exclusion from groups or opportunities</a:t>
            </a:r>
          </a:p>
          <a:p>
            <a:pPr marL="285750" indent="-285750">
              <a:buFont typeface="Arial" panose="020B0604020202020204" pitchFamily="34" charset="0"/>
              <a:buChar char="•"/>
            </a:pPr>
            <a:r>
              <a:rPr lang="en-US" sz="2000" dirty="0">
                <a:latin typeface="Arial" panose="020B0604020202020204" pitchFamily="34" charset="0"/>
                <a:cs typeface="Arial" panose="020B0604020202020204" pitchFamily="34" charset="0"/>
              </a:rPr>
              <a:t>Acts of physical harm</a:t>
            </a:r>
          </a:p>
          <a:p>
            <a:pPr marL="285750" indent="-285750">
              <a:buFont typeface="Arial" panose="020B0604020202020204" pitchFamily="34" charset="0"/>
              <a:buChar char="•"/>
            </a:pPr>
            <a:endParaRPr lang="en-US" dirty="0">
              <a:latin typeface="Arial" panose="020B0604020202020204" pitchFamily="34" charset="0"/>
              <a:cs typeface="Arial" panose="020B0604020202020204" pitchFamily="34" charset="0"/>
            </a:endParaRPr>
          </a:p>
        </p:txBody>
      </p:sp>
      <p:sp>
        <p:nvSpPr>
          <p:cNvPr id="4" name="Box left">
            <a:extLst>
              <a:ext uri="{FF2B5EF4-FFF2-40B4-BE49-F238E27FC236}">
                <a16:creationId xmlns:a16="http://schemas.microsoft.com/office/drawing/2014/main" id="{D02388B9-E396-6839-13E2-8D2189F05C0F}"/>
              </a:ext>
            </a:extLst>
          </p:cNvPr>
          <p:cNvSpPr>
            <a:spLocks noGrp="1"/>
          </p:cNvSpPr>
          <p:nvPr>
            <p:ph sz="half" idx="2"/>
          </p:nvPr>
        </p:nvSpPr>
        <p:spPr>
          <a:xfrm>
            <a:off x="4153134" y="2522204"/>
            <a:ext cx="7423867" cy="3673548"/>
          </a:xfrm>
          <a:solidFill>
            <a:schemeClr val="tx2">
              <a:alpha val="10000"/>
            </a:schemeClr>
          </a:solidFill>
          <a:ln w="127000">
            <a:noFill/>
          </a:ln>
        </p:spPr>
        <p:txBody>
          <a:bodyPr/>
          <a:lstStyle/>
          <a:p>
            <a:pPr marL="0" indent="0">
              <a:buNone/>
            </a:pPr>
            <a:r>
              <a:rPr lang="en-US" dirty="0"/>
              <a:t> </a:t>
            </a:r>
          </a:p>
        </p:txBody>
      </p:sp>
      <p:sp>
        <p:nvSpPr>
          <p:cNvPr id="12" name="Citation">
            <a:extLst>
              <a:ext uri="{FF2B5EF4-FFF2-40B4-BE49-F238E27FC236}">
                <a16:creationId xmlns:a16="http://schemas.microsoft.com/office/drawing/2014/main" id="{8249E6FF-3651-4C9A-A2B5-D6FCC8E427D2}"/>
              </a:ext>
            </a:extLst>
          </p:cNvPr>
          <p:cNvSpPr txBox="1"/>
          <p:nvPr/>
        </p:nvSpPr>
        <p:spPr>
          <a:xfrm>
            <a:off x="1065396" y="6605004"/>
            <a:ext cx="10061207" cy="307777"/>
          </a:xfrm>
          <a:prstGeom prst="rect">
            <a:avLst/>
          </a:prstGeom>
          <a:noFill/>
        </p:spPr>
        <p:txBody>
          <a:bodyPr wrap="square">
            <a:spAutoFit/>
          </a:bodyPr>
          <a:lstStyle/>
          <a:p>
            <a:pPr algn="ctr"/>
            <a:r>
              <a:rPr lang="en-US" sz="1400" dirty="0">
                <a:latin typeface="Arial" panose="020B0604020202020204" pitchFamily="34" charset="0"/>
                <a:cs typeface="Arial" panose="020B0604020202020204" pitchFamily="34" charset="0"/>
              </a:rPr>
              <a:t>(DoDI 1020.03; </a:t>
            </a:r>
            <a:r>
              <a:rPr lang="en-US" sz="1400" kern="1200" dirty="0">
                <a:effectLst/>
                <a:latin typeface="Arial" panose="020B0604020202020204" pitchFamily="34" charset="0"/>
                <a:ea typeface="SimSun" panose="02010600030101010101" pitchFamily="2" charset="-122"/>
                <a:cs typeface="Arial" panose="020B0604020202020204" pitchFamily="34" charset="0"/>
              </a:rPr>
              <a:t>Office of the Under Secretary of Defense for Personnel and Readiness</a:t>
            </a:r>
            <a:r>
              <a:rPr lang="en-US" sz="1400" dirty="0">
                <a:latin typeface="Arial" panose="020B0604020202020204" pitchFamily="34" charset="0"/>
                <a:cs typeface="Arial" panose="020B0604020202020204" pitchFamily="34" charset="0"/>
              </a:rPr>
              <a:t>, 2022)</a:t>
            </a:r>
          </a:p>
        </p:txBody>
      </p:sp>
    </p:spTree>
    <p:extLst>
      <p:ext uri="{BB962C8B-B14F-4D97-AF65-F5344CB8AC3E}">
        <p14:creationId xmlns:p14="http://schemas.microsoft.com/office/powerpoint/2010/main" val="13778056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133D2FD2-F086-4FE9-B67B-B036C752E17F}"/>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8" name="Group 17">
              <a:extLst>
                <a:ext uri="{FF2B5EF4-FFF2-40B4-BE49-F238E27FC236}">
                  <a16:creationId xmlns:a16="http://schemas.microsoft.com/office/drawing/2014/main" id="{FBF7CBF4-ECD8-45CE-B689-148874EA66D5}"/>
                </a:ext>
              </a:extLst>
            </p:cNvPr>
            <p:cNvGrpSpPr>
              <a:grpSpLocks noChangeAspect="1"/>
            </p:cNvGrpSpPr>
            <p:nvPr/>
          </p:nvGrpSpPr>
          <p:grpSpPr>
            <a:xfrm>
              <a:off x="1" y="0"/>
              <a:ext cx="12191999" cy="1463040"/>
              <a:chOff x="-33528011" y="-1"/>
              <a:chExt cx="45720015" cy="6858001"/>
            </a:xfrm>
          </p:grpSpPr>
          <p:sp>
            <p:nvSpPr>
              <p:cNvPr id="21" name="Rectangle 20">
                <a:extLst>
                  <a:ext uri="{FF2B5EF4-FFF2-40B4-BE49-F238E27FC236}">
                    <a16:creationId xmlns:a16="http://schemas.microsoft.com/office/drawing/2014/main" id="{5692B4C8-A5A8-41AB-B9E1-0CD3103B1E2C}"/>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21">
                <a:extLst>
                  <a:ext uri="{FF2B5EF4-FFF2-40B4-BE49-F238E27FC236}">
                    <a16:creationId xmlns:a16="http://schemas.microsoft.com/office/drawing/2014/main" id="{AEC97297-350D-4379-8F63-941C2946F447}"/>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E6081D6D-E123-4A7F-B96D-79E463C0DE3B}"/>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Rectangle 23">
                <a:extLst>
                  <a:ext uri="{FF2B5EF4-FFF2-40B4-BE49-F238E27FC236}">
                    <a16:creationId xmlns:a16="http://schemas.microsoft.com/office/drawing/2014/main" id="{9877A780-1956-4F03-9007-39BD6A048EFC}"/>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Harassment and Prevention Icon">
              <a:extLst>
                <a:ext uri="{FF2B5EF4-FFF2-40B4-BE49-F238E27FC236}">
                  <a16:creationId xmlns:a16="http://schemas.microsoft.com/office/drawing/2014/main" id="{EE224C3B-931F-40C8-B042-602987AD0272}"/>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Laws and Policies">
            <a:extLst>
              <a:ext uri="{FF2B5EF4-FFF2-40B4-BE49-F238E27FC236}">
                <a16:creationId xmlns:a16="http://schemas.microsoft.com/office/drawing/2014/main" id="{C6391162-7846-A2F2-4219-42B922ACF7FA}"/>
              </a:ext>
            </a:extLst>
          </p:cNvPr>
          <p:cNvSpPr>
            <a:spLocks noGrp="1"/>
          </p:cNvSpPr>
          <p:nvPr>
            <p:ph type="title"/>
          </p:nvPr>
        </p:nvSpPr>
        <p:spPr>
          <a:xfrm>
            <a:off x="22273" y="365126"/>
            <a:ext cx="10096285" cy="1097914"/>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DoD Policies for Military Personnel</a:t>
            </a:r>
          </a:p>
        </p:txBody>
      </p:sp>
      <p:grpSp>
        <p:nvGrpSpPr>
          <p:cNvPr id="3" name="Group 2">
            <a:extLst>
              <a:ext uri="{FF2B5EF4-FFF2-40B4-BE49-F238E27FC236}">
                <a16:creationId xmlns:a16="http://schemas.microsoft.com/office/drawing/2014/main" id="{797049AC-9382-4CC1-AD73-852EE1D165DA}"/>
              </a:ext>
            </a:extLst>
          </p:cNvPr>
          <p:cNvGrpSpPr/>
          <p:nvPr/>
        </p:nvGrpSpPr>
        <p:grpSpPr>
          <a:xfrm>
            <a:off x="22273" y="1576138"/>
            <a:ext cx="12065223" cy="5093566"/>
            <a:chOff x="838250" y="1735498"/>
            <a:chExt cx="10515497" cy="4934205"/>
          </a:xfrm>
        </p:grpSpPr>
        <p:sp>
          <p:nvSpPr>
            <p:cNvPr id="4" name="Freeform: Shape 3">
              <a:extLst>
                <a:ext uri="{FF2B5EF4-FFF2-40B4-BE49-F238E27FC236}">
                  <a16:creationId xmlns:a16="http://schemas.microsoft.com/office/drawing/2014/main" id="{3E9B5F5D-9831-4580-AED9-8CB81EAB13D6}"/>
                </a:ext>
              </a:extLst>
            </p:cNvPr>
            <p:cNvSpPr/>
            <p:nvPr/>
          </p:nvSpPr>
          <p:spPr>
            <a:xfrm>
              <a:off x="838251" y="1735498"/>
              <a:ext cx="5169563" cy="1063565"/>
            </a:xfrm>
            <a:custGeom>
              <a:avLst/>
              <a:gdLst>
                <a:gd name="connsiteX0" fmla="*/ 0 w 4913783"/>
                <a:gd name="connsiteY0" fmla="*/ 0 h 1670400"/>
                <a:gd name="connsiteX1" fmla="*/ 4913783 w 4913783"/>
                <a:gd name="connsiteY1" fmla="*/ 0 h 1670400"/>
                <a:gd name="connsiteX2" fmla="*/ 4913783 w 4913783"/>
                <a:gd name="connsiteY2" fmla="*/ 1670400 h 1670400"/>
                <a:gd name="connsiteX3" fmla="*/ 0 w 4913783"/>
                <a:gd name="connsiteY3" fmla="*/ 1670400 h 1670400"/>
                <a:gd name="connsiteX4" fmla="*/ 0 w 4913783"/>
                <a:gd name="connsiteY4" fmla="*/ 0 h 1670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13783" h="1670400">
                  <a:moveTo>
                    <a:pt x="0" y="0"/>
                  </a:moveTo>
                  <a:lnTo>
                    <a:pt x="4913783" y="0"/>
                  </a:lnTo>
                  <a:lnTo>
                    <a:pt x="4913783" y="1670400"/>
                  </a:lnTo>
                  <a:lnTo>
                    <a:pt x="0" y="1670400"/>
                  </a:lnTo>
                  <a:lnTo>
                    <a:pt x="0" y="0"/>
                  </a:lnTo>
                  <a:close/>
                </a:path>
              </a:pathLst>
            </a:custGeom>
            <a:solidFill>
              <a:schemeClr val="accent1">
                <a:lumMod val="5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400" i="0" kern="1200" dirty="0">
                  <a:latin typeface="Arial" panose="020B0604020202020204" pitchFamily="34" charset="0"/>
                  <a:cs typeface="Arial" panose="020B0604020202020204" pitchFamily="34" charset="0"/>
                </a:rPr>
                <a:t>DoDI 1350.02, </a:t>
              </a:r>
              <a:r>
                <a:rPr lang="en-US" sz="2400" i="1" kern="1200" dirty="0">
                  <a:latin typeface="Arial" panose="020B0604020202020204" pitchFamily="34" charset="0"/>
                  <a:cs typeface="Arial" panose="020B0604020202020204" pitchFamily="34" charset="0"/>
                </a:rPr>
                <a:t>DoD Military Equal Opportunity Program</a:t>
              </a:r>
              <a:endParaRPr lang="en-US" sz="2400" i="0" kern="1200" dirty="0">
                <a:latin typeface="Arial" panose="020B0604020202020204" pitchFamily="34" charset="0"/>
                <a:cs typeface="Arial" panose="020B0604020202020204" pitchFamily="34" charset="0"/>
              </a:endParaRPr>
            </a:p>
          </p:txBody>
        </p:sp>
        <p:sp>
          <p:nvSpPr>
            <p:cNvPr id="5" name="Freeform: Shape 4">
              <a:extLst>
                <a:ext uri="{FF2B5EF4-FFF2-40B4-BE49-F238E27FC236}">
                  <a16:creationId xmlns:a16="http://schemas.microsoft.com/office/drawing/2014/main" id="{FAD98D55-B4AD-46CA-8973-CB95BD76194B}"/>
                </a:ext>
              </a:extLst>
            </p:cNvPr>
            <p:cNvSpPr/>
            <p:nvPr/>
          </p:nvSpPr>
          <p:spPr>
            <a:xfrm>
              <a:off x="838250" y="2799063"/>
              <a:ext cx="5169563" cy="3870640"/>
            </a:xfrm>
            <a:custGeom>
              <a:avLst/>
              <a:gdLst>
                <a:gd name="connsiteX0" fmla="*/ 0 w 4913783"/>
                <a:gd name="connsiteY0" fmla="*/ 0 h 3263805"/>
                <a:gd name="connsiteX1" fmla="*/ 4913783 w 4913783"/>
                <a:gd name="connsiteY1" fmla="*/ 0 h 3263805"/>
                <a:gd name="connsiteX2" fmla="*/ 4913783 w 4913783"/>
                <a:gd name="connsiteY2" fmla="*/ 3263805 h 3263805"/>
                <a:gd name="connsiteX3" fmla="*/ 0 w 4913783"/>
                <a:gd name="connsiteY3" fmla="*/ 3263805 h 3263805"/>
                <a:gd name="connsiteX4" fmla="*/ 0 w 4913783"/>
                <a:gd name="connsiteY4" fmla="*/ 0 h 3263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13783" h="3263805">
                  <a:moveTo>
                    <a:pt x="0" y="0"/>
                  </a:moveTo>
                  <a:lnTo>
                    <a:pt x="4913783" y="0"/>
                  </a:lnTo>
                  <a:lnTo>
                    <a:pt x="4913783" y="3263805"/>
                  </a:lnTo>
                  <a:lnTo>
                    <a:pt x="0" y="3263805"/>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800" kern="1200" dirty="0">
                  <a:latin typeface="Arial" panose="020B0604020202020204" pitchFamily="34" charset="0"/>
                  <a:cs typeface="Arial" panose="020B0604020202020204" pitchFamily="34" charset="0"/>
                </a:rPr>
                <a:t>Establishes policy, responsibilities, and procedures for the Military Equal Opportunity Prevention and Response Program</a:t>
              </a:r>
            </a:p>
            <a:p>
              <a:pPr marL="228600" lvl="1" indent="-228600" algn="l" defTabSz="889000">
                <a:lnSpc>
                  <a:spcPct val="90000"/>
                </a:lnSpc>
                <a:spcBef>
                  <a:spcPct val="0"/>
                </a:spcBef>
                <a:spcAft>
                  <a:spcPct val="15000"/>
                </a:spcAft>
                <a:buChar char="•"/>
              </a:pPr>
              <a:r>
                <a:rPr lang="en-US" sz="2800" b="0" i="0" kern="1200" dirty="0">
                  <a:latin typeface="Arial" panose="020B0604020202020204" pitchFamily="34" charset="0"/>
                  <a:cs typeface="Arial" panose="020B0604020202020204" pitchFamily="34" charset="0"/>
                </a:rPr>
                <a:t>Ensures Service members are treated with dignity and respect and are afforded equal opportunity in an environment free from prohibited discrimination</a:t>
              </a:r>
              <a:endParaRPr lang="en-US" sz="2800" kern="1200" dirty="0">
                <a:latin typeface="Arial" panose="020B0604020202020204" pitchFamily="34" charset="0"/>
                <a:cs typeface="Arial" panose="020B0604020202020204" pitchFamily="34" charset="0"/>
              </a:endParaRPr>
            </a:p>
          </p:txBody>
        </p:sp>
        <p:sp>
          <p:nvSpPr>
            <p:cNvPr id="6" name="Freeform: Shape 5">
              <a:extLst>
                <a:ext uri="{FF2B5EF4-FFF2-40B4-BE49-F238E27FC236}">
                  <a16:creationId xmlns:a16="http://schemas.microsoft.com/office/drawing/2014/main" id="{56AE1E01-3B6B-413E-8BF3-78C1F4B28CB5}"/>
                </a:ext>
              </a:extLst>
            </p:cNvPr>
            <p:cNvSpPr/>
            <p:nvPr/>
          </p:nvSpPr>
          <p:spPr>
            <a:xfrm>
              <a:off x="6184184" y="1735498"/>
              <a:ext cx="5169563" cy="1063565"/>
            </a:xfrm>
            <a:custGeom>
              <a:avLst/>
              <a:gdLst>
                <a:gd name="connsiteX0" fmla="*/ 0 w 4913783"/>
                <a:gd name="connsiteY0" fmla="*/ 0 h 1670400"/>
                <a:gd name="connsiteX1" fmla="*/ 4913783 w 4913783"/>
                <a:gd name="connsiteY1" fmla="*/ 0 h 1670400"/>
                <a:gd name="connsiteX2" fmla="*/ 4913783 w 4913783"/>
                <a:gd name="connsiteY2" fmla="*/ 1670400 h 1670400"/>
                <a:gd name="connsiteX3" fmla="*/ 0 w 4913783"/>
                <a:gd name="connsiteY3" fmla="*/ 1670400 h 1670400"/>
                <a:gd name="connsiteX4" fmla="*/ 0 w 4913783"/>
                <a:gd name="connsiteY4" fmla="*/ 0 h 16704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13783" h="1670400">
                  <a:moveTo>
                    <a:pt x="0" y="0"/>
                  </a:moveTo>
                  <a:lnTo>
                    <a:pt x="4913783" y="0"/>
                  </a:lnTo>
                  <a:lnTo>
                    <a:pt x="4913783" y="1670400"/>
                  </a:lnTo>
                  <a:lnTo>
                    <a:pt x="0" y="1670400"/>
                  </a:lnTo>
                  <a:lnTo>
                    <a:pt x="0" y="0"/>
                  </a:lnTo>
                  <a:close/>
                </a:path>
              </a:pathLst>
            </a:custGeom>
            <a:solidFill>
              <a:schemeClr val="accent1">
                <a:lumMod val="50000"/>
              </a:schemeClr>
            </a:solidFill>
          </p:spPr>
          <p:style>
            <a:lnRef idx="2">
              <a:schemeClr val="accen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42240" tIns="81280" rIns="142240" bIns="81280" numCol="1" spcCol="1270" anchor="ctr" anchorCtr="0">
              <a:noAutofit/>
            </a:bodyPr>
            <a:lstStyle/>
            <a:p>
              <a:pPr marL="0" lvl="0" indent="0" algn="ctr" defTabSz="889000">
                <a:lnSpc>
                  <a:spcPct val="90000"/>
                </a:lnSpc>
                <a:spcBef>
                  <a:spcPct val="0"/>
                </a:spcBef>
                <a:spcAft>
                  <a:spcPct val="35000"/>
                </a:spcAft>
                <a:buNone/>
              </a:pPr>
              <a:r>
                <a:rPr lang="en-US" sz="2400" b="0" i="0" kern="1200" dirty="0">
                  <a:latin typeface="Arial" panose="020B0604020202020204" pitchFamily="34" charset="0"/>
                  <a:cs typeface="Arial" panose="020B0604020202020204" pitchFamily="34" charset="0"/>
                </a:rPr>
                <a:t>DoDI 1020.03, </a:t>
              </a:r>
              <a:r>
                <a:rPr lang="en-US" sz="2400" b="0" i="1" kern="1200" dirty="0">
                  <a:latin typeface="Arial" panose="020B0604020202020204" pitchFamily="34" charset="0"/>
                  <a:cs typeface="Arial" panose="020B0604020202020204" pitchFamily="34" charset="0"/>
                </a:rPr>
                <a:t>Harassment Prevention Response in the Armed Forces </a:t>
              </a:r>
              <a:endParaRPr lang="en-US" sz="2400" i="1" kern="1200" dirty="0">
                <a:latin typeface="Arial" panose="020B0604020202020204" pitchFamily="34" charset="0"/>
                <a:cs typeface="Arial" panose="020B0604020202020204" pitchFamily="34" charset="0"/>
              </a:endParaRPr>
            </a:p>
          </p:txBody>
        </p:sp>
        <p:sp>
          <p:nvSpPr>
            <p:cNvPr id="7" name="Freeform: Shape 6">
              <a:extLst>
                <a:ext uri="{FF2B5EF4-FFF2-40B4-BE49-F238E27FC236}">
                  <a16:creationId xmlns:a16="http://schemas.microsoft.com/office/drawing/2014/main" id="{478B1488-2CB5-4A28-93BE-7C2D47CCBBBB}"/>
                </a:ext>
              </a:extLst>
            </p:cNvPr>
            <p:cNvSpPr/>
            <p:nvPr/>
          </p:nvSpPr>
          <p:spPr>
            <a:xfrm>
              <a:off x="6184184" y="2799063"/>
              <a:ext cx="5169563" cy="3870640"/>
            </a:xfrm>
            <a:custGeom>
              <a:avLst/>
              <a:gdLst>
                <a:gd name="connsiteX0" fmla="*/ 0 w 4913783"/>
                <a:gd name="connsiteY0" fmla="*/ 0 h 3263805"/>
                <a:gd name="connsiteX1" fmla="*/ 4913783 w 4913783"/>
                <a:gd name="connsiteY1" fmla="*/ 0 h 3263805"/>
                <a:gd name="connsiteX2" fmla="*/ 4913783 w 4913783"/>
                <a:gd name="connsiteY2" fmla="*/ 3263805 h 3263805"/>
                <a:gd name="connsiteX3" fmla="*/ 0 w 4913783"/>
                <a:gd name="connsiteY3" fmla="*/ 3263805 h 3263805"/>
                <a:gd name="connsiteX4" fmla="*/ 0 w 4913783"/>
                <a:gd name="connsiteY4" fmla="*/ 0 h 3263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13783" h="3263805">
                  <a:moveTo>
                    <a:pt x="0" y="0"/>
                  </a:moveTo>
                  <a:lnTo>
                    <a:pt x="4913783" y="0"/>
                  </a:lnTo>
                  <a:lnTo>
                    <a:pt x="4913783" y="3263805"/>
                  </a:lnTo>
                  <a:lnTo>
                    <a:pt x="0" y="3263805"/>
                  </a:lnTo>
                  <a:lnTo>
                    <a:pt x="0" y="0"/>
                  </a:lnTo>
                  <a:close/>
                </a:path>
              </a:pathLst>
            </a:custGeom>
          </p:spPr>
          <p:style>
            <a:lnRef idx="2">
              <a:schemeClr val="accent1">
                <a:alpha val="90000"/>
                <a:tint val="40000"/>
                <a:hueOff val="0"/>
                <a:satOff val="0"/>
                <a:lumOff val="0"/>
                <a:alphaOff val="0"/>
              </a:schemeClr>
            </a:lnRef>
            <a:fillRef idx="1">
              <a:schemeClr val="accent1">
                <a:alpha val="90000"/>
                <a:tint val="40000"/>
                <a:hueOff val="0"/>
                <a:satOff val="0"/>
                <a:lumOff val="0"/>
                <a:alphaOff val="0"/>
              </a:schemeClr>
            </a:fillRef>
            <a:effectRef idx="0">
              <a:schemeClr val="accent1">
                <a:alpha val="90000"/>
                <a:tint val="40000"/>
                <a:hueOff val="0"/>
                <a:satOff val="0"/>
                <a:lumOff val="0"/>
                <a:alphaOff val="0"/>
              </a:schemeClr>
            </a:effectRef>
            <a:fontRef idx="minor">
              <a:schemeClr val="dk1">
                <a:hueOff val="0"/>
                <a:satOff val="0"/>
                <a:lumOff val="0"/>
                <a:alphaOff val="0"/>
              </a:schemeClr>
            </a:fontRef>
          </p:style>
          <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en-US" sz="2800" b="0" i="0" kern="1200" dirty="0">
                  <a:latin typeface="Arial" panose="020B0604020202020204" pitchFamily="34" charset="0"/>
                  <a:cs typeface="Arial" panose="020B0604020202020204" pitchFamily="34" charset="0"/>
                </a:rPr>
                <a:t>Establishes military prevention and response to harassment</a:t>
              </a:r>
              <a:endParaRPr lang="en-US" sz="28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US" sz="2800" b="0" i="0" kern="1200" dirty="0">
                  <a:latin typeface="Arial" panose="020B0604020202020204" pitchFamily="34" charset="0"/>
                  <a:cs typeface="Arial" panose="020B0604020202020204" pitchFamily="34" charset="0"/>
                </a:rPr>
                <a:t>Mandates reporting procedures and response strategies to effectively address harassment</a:t>
              </a:r>
              <a:endParaRPr lang="en-US" sz="2800" kern="1200" dirty="0">
                <a:latin typeface="Arial" panose="020B0604020202020204" pitchFamily="34" charset="0"/>
                <a:cs typeface="Arial" panose="020B0604020202020204" pitchFamily="34" charset="0"/>
              </a:endParaRPr>
            </a:p>
            <a:p>
              <a:pPr marL="228600" lvl="1" indent="-228600" algn="l" defTabSz="889000">
                <a:lnSpc>
                  <a:spcPct val="90000"/>
                </a:lnSpc>
                <a:spcBef>
                  <a:spcPct val="0"/>
                </a:spcBef>
                <a:spcAft>
                  <a:spcPct val="15000"/>
                </a:spcAft>
                <a:buChar char="•"/>
              </a:pPr>
              <a:r>
                <a:rPr lang="en-US" sz="2800" b="0" i="0" kern="1200" dirty="0">
                  <a:latin typeface="Arial" panose="020B0604020202020204" pitchFamily="34" charset="0"/>
                  <a:cs typeface="Arial" panose="020B0604020202020204" pitchFamily="34" charset="0"/>
                </a:rPr>
                <a:t>Outlines the responsibilities of military leaders to foster a respectful and professional environment</a:t>
              </a:r>
              <a:endParaRPr lang="en-US" sz="2800" kern="12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11049411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92F94813-9E22-416B-9382-5DC692ACFDD7}"/>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8" name="Group 17">
              <a:extLst>
                <a:ext uri="{FF2B5EF4-FFF2-40B4-BE49-F238E27FC236}">
                  <a16:creationId xmlns:a16="http://schemas.microsoft.com/office/drawing/2014/main" id="{FA11B895-CED7-4D9F-AB3A-C23B04A4CDB7}"/>
                </a:ext>
              </a:extLst>
            </p:cNvPr>
            <p:cNvGrpSpPr>
              <a:grpSpLocks noChangeAspect="1"/>
            </p:cNvGrpSpPr>
            <p:nvPr/>
          </p:nvGrpSpPr>
          <p:grpSpPr>
            <a:xfrm>
              <a:off x="1" y="0"/>
              <a:ext cx="12191999" cy="1463040"/>
              <a:chOff x="-33528011" y="-1"/>
              <a:chExt cx="45720015" cy="6858001"/>
            </a:xfrm>
          </p:grpSpPr>
          <p:sp>
            <p:nvSpPr>
              <p:cNvPr id="20" name="Rectangle 19">
                <a:extLst>
                  <a:ext uri="{FF2B5EF4-FFF2-40B4-BE49-F238E27FC236}">
                    <a16:creationId xmlns:a16="http://schemas.microsoft.com/office/drawing/2014/main" id="{F97F0AA8-6430-4C41-8FD8-0F32AF4791F5}"/>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3ECF3CF9-C593-4508-8052-D74D1C1B63F0}"/>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80C3F752-AB19-4B07-A768-AEB425DBE545}"/>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a:extLst>
                  <a:ext uri="{FF2B5EF4-FFF2-40B4-BE49-F238E27FC236}">
                    <a16:creationId xmlns:a16="http://schemas.microsoft.com/office/drawing/2014/main" id="{D2A60C50-02D4-4A2A-A757-7B64E2CFB5DA}"/>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Harassment and Prevention Icon">
              <a:extLst>
                <a:ext uri="{FF2B5EF4-FFF2-40B4-BE49-F238E27FC236}">
                  <a16:creationId xmlns:a16="http://schemas.microsoft.com/office/drawing/2014/main" id="{4551EA68-F56C-4C07-B0D7-7A6FEF1C1472}"/>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Identifying Hazing">
            <a:extLst>
              <a:ext uri="{FF2B5EF4-FFF2-40B4-BE49-F238E27FC236}">
                <a16:creationId xmlns:a16="http://schemas.microsoft.com/office/drawing/2014/main" id="{C6391162-7846-A2F2-4219-42B922ACF7FA}"/>
              </a:ext>
            </a:extLst>
          </p:cNvPr>
          <p:cNvSpPr>
            <a:spLocks noGrp="1"/>
          </p:cNvSpPr>
          <p:nvPr>
            <p:ph type="title"/>
          </p:nvPr>
        </p:nvSpPr>
        <p:spPr>
          <a:xfrm>
            <a:off x="0" y="95407"/>
            <a:ext cx="6636657" cy="1325563"/>
          </a:xfrm>
        </p:spPr>
        <p:txBody>
          <a:bodyPr anchor="b">
            <a:normAutofit/>
          </a:bodyPr>
          <a:lstStyle/>
          <a:p>
            <a:r>
              <a:rPr lang="en-US" dirty="0">
                <a:solidFill>
                  <a:schemeClr val="bg1"/>
                </a:solidFill>
                <a:latin typeface="Arial" panose="020B0604020202020204" pitchFamily="34" charset="0"/>
                <a:cs typeface="Arial" panose="020B0604020202020204" pitchFamily="34" charset="0"/>
              </a:rPr>
              <a:t>Identifying Hazing</a:t>
            </a:r>
          </a:p>
        </p:txBody>
      </p:sp>
      <p:sp>
        <p:nvSpPr>
          <p:cNvPr id="4" name="Hazing can be defined...">
            <a:extLst>
              <a:ext uri="{FF2B5EF4-FFF2-40B4-BE49-F238E27FC236}">
                <a16:creationId xmlns:a16="http://schemas.microsoft.com/office/drawing/2014/main" id="{690433DE-653C-60A7-12DC-A4B5C3C00B5C}"/>
              </a:ext>
            </a:extLst>
          </p:cNvPr>
          <p:cNvSpPr txBox="1"/>
          <p:nvPr/>
        </p:nvSpPr>
        <p:spPr>
          <a:xfrm>
            <a:off x="768043" y="2030475"/>
            <a:ext cx="11125200" cy="3108543"/>
          </a:xfrm>
          <a:prstGeom prst="rect">
            <a:avLst/>
          </a:prstGeom>
          <a:noFill/>
        </p:spPr>
        <p:txBody>
          <a:bodyPr wrap="square" rtlCol="0">
            <a:spAutoFit/>
          </a:bodyPr>
          <a:lstStyle/>
          <a:p>
            <a:r>
              <a:rPr lang="en-US" sz="2800" dirty="0">
                <a:latin typeface="Arial" panose="020B0604020202020204" pitchFamily="34" charset="0"/>
                <a:cs typeface="Arial" panose="020B0604020202020204" pitchFamily="34" charset="0"/>
              </a:rPr>
              <a:t>The three core characteristics are:</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A degree of consent from the target.</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Designed around a tradition or established practice that occurs for a finite amount of time or until a goal is met.</a:t>
            </a:r>
          </a:p>
          <a:p>
            <a:pPr marL="457200" indent="-457200">
              <a:buFont typeface="Arial" panose="020B0604020202020204" pitchFamily="34" charset="0"/>
              <a:buChar char="•"/>
            </a:pPr>
            <a:r>
              <a:rPr lang="en-US" sz="2800" dirty="0">
                <a:latin typeface="Arial" panose="020B0604020202020204" pitchFamily="34" charset="0"/>
                <a:cs typeface="Arial" panose="020B0604020202020204" pitchFamily="34" charset="0"/>
              </a:rPr>
              <a:t>Intended to result in feelings of acceptance and group membership at its conclusion.</a:t>
            </a:r>
          </a:p>
          <a:p>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755945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Box left">
            <a:extLst>
              <a:ext uri="{FF2B5EF4-FFF2-40B4-BE49-F238E27FC236}">
                <a16:creationId xmlns:a16="http://schemas.microsoft.com/office/drawing/2014/main" id="{47E64504-05C4-56FD-AB6A-087C007FAEE6}"/>
              </a:ext>
              <a:ext uri="{C183D7F6-B498-43B3-948B-1728B52AA6E4}">
                <adec:decorative xmlns:adec="http://schemas.microsoft.com/office/drawing/2017/decorative" val="1"/>
              </a:ext>
            </a:extLst>
          </p:cNvPr>
          <p:cNvSpPr txBox="1">
            <a:spLocks/>
          </p:cNvSpPr>
          <p:nvPr/>
        </p:nvSpPr>
        <p:spPr>
          <a:xfrm>
            <a:off x="839788" y="2748915"/>
            <a:ext cx="7089187" cy="3684588"/>
          </a:xfrm>
          <a:prstGeom prst="rect">
            <a:avLst/>
          </a:prstGeom>
          <a:solidFill>
            <a:schemeClr val="tx2">
              <a:alpha val="10000"/>
            </a:schemeClr>
          </a:solidFill>
          <a:ln w="127000">
            <a:no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a:t> </a:t>
            </a:r>
            <a:endParaRPr lang="en-US" dirty="0"/>
          </a:p>
        </p:txBody>
      </p:sp>
      <p:sp>
        <p:nvSpPr>
          <p:cNvPr id="23" name="Box right">
            <a:extLst>
              <a:ext uri="{FF2B5EF4-FFF2-40B4-BE49-F238E27FC236}">
                <a16:creationId xmlns:a16="http://schemas.microsoft.com/office/drawing/2014/main" id="{5CF0CC70-13F1-BD82-F4D1-1FF0642F605E}"/>
              </a:ext>
            </a:extLst>
          </p:cNvPr>
          <p:cNvSpPr>
            <a:spLocks noGrp="1"/>
          </p:cNvSpPr>
          <p:nvPr>
            <p:ph sz="quarter" idx="4"/>
          </p:nvPr>
        </p:nvSpPr>
        <p:spPr>
          <a:xfrm>
            <a:off x="4266201" y="2748915"/>
            <a:ext cx="7089187" cy="3684588"/>
          </a:xfrm>
          <a:solidFill>
            <a:schemeClr val="tx2">
              <a:alpha val="10000"/>
            </a:schemeClr>
          </a:solidFill>
          <a:ln w="127000">
            <a:noFill/>
          </a:ln>
        </p:spPr>
        <p:txBody>
          <a:bodyPr>
            <a:normAutofit/>
          </a:bodyPr>
          <a:lstStyle/>
          <a:p>
            <a:pPr marL="0" indent="0" algn="r">
              <a:buNone/>
            </a:pPr>
            <a:r>
              <a:rPr lang="en-US" dirty="0">
                <a:latin typeface="Arial" panose="020B0604020202020204" pitchFamily="34" charset="0"/>
                <a:cs typeface="Arial" panose="020B0604020202020204" pitchFamily="34" charset="0"/>
              </a:rPr>
              <a:t> </a:t>
            </a:r>
          </a:p>
        </p:txBody>
      </p:sp>
      <p:grpSp>
        <p:nvGrpSpPr>
          <p:cNvPr id="11" name="Group 10">
            <a:extLst>
              <a:ext uri="{FF2B5EF4-FFF2-40B4-BE49-F238E27FC236}">
                <a16:creationId xmlns:a16="http://schemas.microsoft.com/office/drawing/2014/main" id="{2060FA1D-6E41-431E-9F73-7BE272ED077D}"/>
              </a:ext>
              <a:ext uri="{C183D7F6-B498-43B3-948B-1728B52AA6E4}">
                <adec:decorative xmlns:adec="http://schemas.microsoft.com/office/drawing/2017/decorative" val="1"/>
              </a:ext>
            </a:extLst>
          </p:cNvPr>
          <p:cNvGrpSpPr/>
          <p:nvPr/>
        </p:nvGrpSpPr>
        <p:grpSpPr>
          <a:xfrm>
            <a:off x="1" y="-43429"/>
            <a:ext cx="12191999" cy="1734117"/>
            <a:chOff x="1" y="-43429"/>
            <a:chExt cx="12191999" cy="1734117"/>
          </a:xfrm>
        </p:grpSpPr>
        <p:grpSp>
          <p:nvGrpSpPr>
            <p:cNvPr id="13" name="Group 12">
              <a:extLst>
                <a:ext uri="{FF2B5EF4-FFF2-40B4-BE49-F238E27FC236}">
                  <a16:creationId xmlns:a16="http://schemas.microsoft.com/office/drawing/2014/main" id="{6C7C160B-CBFD-4C0F-AFBF-D3A3826C7CB1}"/>
                </a:ext>
              </a:extLst>
            </p:cNvPr>
            <p:cNvGrpSpPr>
              <a:grpSpLocks noChangeAspect="1"/>
            </p:cNvGrpSpPr>
            <p:nvPr/>
          </p:nvGrpSpPr>
          <p:grpSpPr>
            <a:xfrm>
              <a:off x="1" y="0"/>
              <a:ext cx="12191999" cy="1463040"/>
              <a:chOff x="-33528011" y="-1"/>
              <a:chExt cx="45720015" cy="6858001"/>
            </a:xfrm>
          </p:grpSpPr>
          <p:sp>
            <p:nvSpPr>
              <p:cNvPr id="14" name="Rectangle 13">
                <a:extLst>
                  <a:ext uri="{FF2B5EF4-FFF2-40B4-BE49-F238E27FC236}">
                    <a16:creationId xmlns:a16="http://schemas.microsoft.com/office/drawing/2014/main" id="{493E5593-CC8E-428D-84C3-6E0B598CCC34}"/>
                  </a:ext>
                </a:extLst>
              </p:cNvPr>
              <p:cNvSpPr/>
              <p:nvPr/>
            </p:nvSpPr>
            <p:spPr>
              <a:xfrm>
                <a:off x="-33528011" y="-1"/>
                <a:ext cx="45720015" cy="6857997"/>
              </a:xfrm>
              <a:prstGeom prst="rect">
                <a:avLst/>
              </a:prstGeom>
              <a:solidFill>
                <a:schemeClr val="tx2"/>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E0116B70-FFA4-420F-8F67-E37A88FF7AE6}"/>
                  </a:ext>
                </a:extLst>
              </p:cNvPr>
              <p:cNvSpPr/>
              <p:nvPr/>
            </p:nvSpPr>
            <p:spPr>
              <a:xfrm>
                <a:off x="7605486" y="0"/>
                <a:ext cx="4586514" cy="6858000"/>
              </a:xfrm>
              <a:prstGeom prst="rect">
                <a:avLst/>
              </a:prstGeom>
              <a:gradFill>
                <a:gsLst>
                  <a:gs pos="0">
                    <a:schemeClr val="accent1">
                      <a:lumMod val="50000"/>
                      <a:alpha val="70000"/>
                    </a:schemeClr>
                  </a:gs>
                  <a:gs pos="53000">
                    <a:schemeClr val="accent1"/>
                  </a:gs>
                  <a:gs pos="83000">
                    <a:schemeClr val="accent1">
                      <a:lumMod val="75000"/>
                    </a:schemeClr>
                  </a:gs>
                  <a:gs pos="100000">
                    <a:schemeClr val="accent1"/>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2B0ACB1-9015-42D2-8841-76DD3DC71F1C}"/>
                  </a:ext>
                </a:extLst>
              </p:cNvPr>
              <p:cNvSpPr/>
              <p:nvPr/>
            </p:nvSpPr>
            <p:spPr>
              <a:xfrm>
                <a:off x="7605486" y="-1"/>
                <a:ext cx="4194628" cy="6857999"/>
              </a:xfrm>
              <a:prstGeom prst="rect">
                <a:avLst/>
              </a:prstGeom>
              <a:gradFill>
                <a:gsLst>
                  <a:gs pos="0">
                    <a:schemeClr val="tx2"/>
                  </a:gs>
                  <a:gs pos="92000">
                    <a:schemeClr val="tx2">
                      <a:lumMod val="75000"/>
                      <a:lumOff val="25000"/>
                    </a:schemeClr>
                  </a:gs>
                  <a:gs pos="18000">
                    <a:schemeClr val="tx2"/>
                  </a:gs>
                </a:gsLst>
                <a:lin ang="54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9BE5D188-69E5-4D22-933A-53F30A4C0778}"/>
                  </a:ext>
                </a:extLst>
              </p:cNvPr>
              <p:cNvSpPr/>
              <p:nvPr/>
            </p:nvSpPr>
            <p:spPr>
              <a:xfrm>
                <a:off x="7605486" y="6037943"/>
                <a:ext cx="4586514" cy="820056"/>
              </a:xfrm>
              <a:prstGeom prst="rect">
                <a:avLst/>
              </a:prstGeom>
              <a:solidFill>
                <a:schemeClr val="tx2">
                  <a:lumMod val="90000"/>
                  <a:lumOff val="10000"/>
                  <a:alpha val="60351"/>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Harassment and Prevention Icon">
              <a:extLst>
                <a:ext uri="{FF2B5EF4-FFF2-40B4-BE49-F238E27FC236}">
                  <a16:creationId xmlns:a16="http://schemas.microsoft.com/office/drawing/2014/main" id="{C67D0D16-1486-DD48-4A0E-FB411B6AAE1D}"/>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13405"/>
            <a:stretch/>
          </p:blipFill>
          <p:spPr>
            <a:xfrm>
              <a:off x="10888132" y="-43429"/>
              <a:ext cx="1280160" cy="1734117"/>
            </a:xfrm>
            <a:prstGeom prst="rect">
              <a:avLst/>
            </a:prstGeom>
          </p:spPr>
        </p:pic>
      </p:grpSp>
      <p:sp>
        <p:nvSpPr>
          <p:cNvPr id="2" name="Other compare/contrast">
            <a:extLst>
              <a:ext uri="{FF2B5EF4-FFF2-40B4-BE49-F238E27FC236}">
                <a16:creationId xmlns:a16="http://schemas.microsoft.com/office/drawing/2014/main" id="{1EAF2101-41A3-3A14-9197-CD0AA39A978D}"/>
              </a:ext>
            </a:extLst>
          </p:cNvPr>
          <p:cNvSpPr>
            <a:spLocks noGrp="1"/>
          </p:cNvSpPr>
          <p:nvPr>
            <p:ph type="title"/>
          </p:nvPr>
        </p:nvSpPr>
        <p:spPr>
          <a:xfrm>
            <a:off x="104504" y="147174"/>
            <a:ext cx="10515600" cy="1325563"/>
          </a:xfrm>
        </p:spPr>
        <p:txBody>
          <a:bodyPr>
            <a:normAutofit/>
          </a:bodyPr>
          <a:lstStyle/>
          <a:p>
            <a:r>
              <a:rPr lang="en-US" dirty="0">
                <a:solidFill>
                  <a:schemeClr val="bg1"/>
                </a:solidFill>
                <a:latin typeface="Arial" panose="020B0604020202020204" pitchFamily="34" charset="0"/>
                <a:cs typeface="Arial" panose="020B0604020202020204" pitchFamily="34" charset="0"/>
              </a:rPr>
              <a:t>Hazing vs. Other Harassment. Other Comparisons and Contrasts</a:t>
            </a:r>
          </a:p>
        </p:txBody>
      </p:sp>
      <p:sp>
        <p:nvSpPr>
          <p:cNvPr id="3" name="Hazing">
            <a:extLst>
              <a:ext uri="{FF2B5EF4-FFF2-40B4-BE49-F238E27FC236}">
                <a16:creationId xmlns:a16="http://schemas.microsoft.com/office/drawing/2014/main" id="{15622A3F-EA37-5D5D-94F8-FFF987C97926}"/>
              </a:ext>
            </a:extLst>
          </p:cNvPr>
          <p:cNvSpPr>
            <a:spLocks noGrp="1"/>
          </p:cNvSpPr>
          <p:nvPr>
            <p:ph type="body" idx="1"/>
          </p:nvPr>
        </p:nvSpPr>
        <p:spPr>
          <a:xfrm>
            <a:off x="839788" y="1925003"/>
            <a:ext cx="5157787" cy="823912"/>
          </a:xfrm>
          <a:solidFill>
            <a:schemeClr val="tx2"/>
          </a:solidFill>
        </p:spPr>
        <p:txBody>
          <a:bodyPr anchor="ctr"/>
          <a:lstStyle/>
          <a:p>
            <a:pPr algn="ctr"/>
            <a:r>
              <a:rPr lang="en-US" dirty="0">
                <a:solidFill>
                  <a:schemeClr val="bg1"/>
                </a:solidFill>
                <a:latin typeface="Arial" panose="020B0604020202020204" pitchFamily="34" charset="0"/>
                <a:cs typeface="Arial" panose="020B0604020202020204" pitchFamily="34" charset="0"/>
              </a:rPr>
              <a:t>Hazing</a:t>
            </a:r>
          </a:p>
        </p:txBody>
      </p:sp>
      <p:sp>
        <p:nvSpPr>
          <p:cNvPr id="4" name="Hazing bullets">
            <a:extLst>
              <a:ext uri="{FF2B5EF4-FFF2-40B4-BE49-F238E27FC236}">
                <a16:creationId xmlns:a16="http://schemas.microsoft.com/office/drawing/2014/main" id="{D02388B9-E396-6839-13E2-8D2189F05C0F}"/>
              </a:ext>
            </a:extLst>
          </p:cNvPr>
          <p:cNvSpPr>
            <a:spLocks noGrp="1"/>
          </p:cNvSpPr>
          <p:nvPr>
            <p:ph sz="half" idx="2"/>
          </p:nvPr>
        </p:nvSpPr>
        <p:spPr>
          <a:xfrm>
            <a:off x="913338" y="2760997"/>
            <a:ext cx="3375099" cy="3811167"/>
          </a:xfrm>
          <a:noFill/>
          <a:ln w="127000">
            <a:noFill/>
          </a:ln>
        </p:spPr>
        <p:txBody>
          <a:bodyPr>
            <a:normAutofit/>
          </a:bodyPr>
          <a:lstStyle/>
          <a:p>
            <a:r>
              <a:rPr lang="en-US" dirty="0">
                <a:latin typeface="Arial" panose="020B0604020202020204" pitchFamily="34" charset="0"/>
                <a:cs typeface="Arial" panose="020B0604020202020204" pitchFamily="34" charset="0"/>
              </a:rPr>
              <a:t>Routinely occurs in a public setting</a:t>
            </a:r>
          </a:p>
          <a:p>
            <a:r>
              <a:rPr lang="en-US" dirty="0">
                <a:latin typeface="Arial" panose="020B0604020202020204" pitchFamily="34" charset="0"/>
                <a:cs typeface="Arial" panose="020B0604020202020204" pitchFamily="34" charset="0"/>
              </a:rPr>
              <a:t>Justified as a method of team building</a:t>
            </a:r>
          </a:p>
          <a:p>
            <a:r>
              <a:rPr lang="en-US" dirty="0">
                <a:latin typeface="Arial" panose="020B0604020202020204" pitchFamily="34" charset="0"/>
                <a:cs typeface="Arial" panose="020B0604020202020204" pitchFamily="34" charset="0"/>
              </a:rPr>
              <a:t>Often occurs from the top-down</a:t>
            </a:r>
          </a:p>
        </p:txBody>
      </p:sp>
      <p:sp>
        <p:nvSpPr>
          <p:cNvPr id="5" name="Other Harassment">
            <a:extLst>
              <a:ext uri="{FF2B5EF4-FFF2-40B4-BE49-F238E27FC236}">
                <a16:creationId xmlns:a16="http://schemas.microsoft.com/office/drawing/2014/main" id="{68E7A8AC-B0D5-4DC8-69D2-42AB4BE2D516}"/>
              </a:ext>
            </a:extLst>
          </p:cNvPr>
          <p:cNvSpPr>
            <a:spLocks noGrp="1"/>
          </p:cNvSpPr>
          <p:nvPr>
            <p:ph type="body" sz="quarter" idx="3"/>
          </p:nvPr>
        </p:nvSpPr>
        <p:spPr>
          <a:xfrm>
            <a:off x="6172200" y="1925003"/>
            <a:ext cx="5183188" cy="823912"/>
          </a:xfrm>
          <a:solidFill>
            <a:schemeClr val="tx2"/>
          </a:solidFill>
        </p:spPr>
        <p:txBody>
          <a:bodyPr anchor="ctr"/>
          <a:lstStyle/>
          <a:p>
            <a:pPr algn="ctr"/>
            <a:r>
              <a:rPr lang="en-US" dirty="0">
                <a:solidFill>
                  <a:schemeClr val="bg1"/>
                </a:solidFill>
                <a:latin typeface="Arial" panose="020B0604020202020204" pitchFamily="34" charset="0"/>
                <a:cs typeface="Arial" panose="020B0604020202020204" pitchFamily="34" charset="0"/>
              </a:rPr>
              <a:t>Other Harassment</a:t>
            </a:r>
          </a:p>
        </p:txBody>
      </p:sp>
      <p:sp>
        <p:nvSpPr>
          <p:cNvPr id="24" name="Other harass. bullets">
            <a:extLst>
              <a:ext uri="{FF2B5EF4-FFF2-40B4-BE49-F238E27FC236}">
                <a16:creationId xmlns:a16="http://schemas.microsoft.com/office/drawing/2014/main" id="{53E81303-A952-C11B-C17A-06C6BB89888F}"/>
              </a:ext>
            </a:extLst>
          </p:cNvPr>
          <p:cNvSpPr txBox="1">
            <a:spLocks/>
          </p:cNvSpPr>
          <p:nvPr/>
        </p:nvSpPr>
        <p:spPr>
          <a:xfrm>
            <a:off x="7915914" y="2899659"/>
            <a:ext cx="3375099" cy="3533844"/>
          </a:xfrm>
          <a:prstGeom prst="rect">
            <a:avLst/>
          </a:prstGeom>
          <a:noFill/>
          <a:ln w="127000">
            <a:no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dirty="0">
                <a:latin typeface="Arial" panose="020B0604020202020204" pitchFamily="34" charset="0"/>
                <a:cs typeface="Arial" panose="020B0604020202020204" pitchFamily="34" charset="0"/>
              </a:rPr>
              <a:t>Generally occurs in private settings</a:t>
            </a:r>
          </a:p>
          <a:p>
            <a:r>
              <a:rPr lang="en-US" dirty="0">
                <a:latin typeface="Arial" panose="020B0604020202020204" pitchFamily="34" charset="0"/>
                <a:cs typeface="Arial" panose="020B0604020202020204" pitchFamily="34" charset="0"/>
              </a:rPr>
              <a:t>Intended to separate target or exclude</a:t>
            </a:r>
          </a:p>
          <a:p>
            <a:r>
              <a:rPr lang="en-US" dirty="0">
                <a:latin typeface="Arial" panose="020B0604020202020204" pitchFamily="34" charset="0"/>
                <a:cs typeface="Arial" panose="020B0604020202020204" pitchFamily="34" charset="0"/>
              </a:rPr>
              <a:t>May occur from any direction within the social hierarchy</a:t>
            </a:r>
          </a:p>
        </p:txBody>
      </p:sp>
      <p:sp>
        <p:nvSpPr>
          <p:cNvPr id="25" name="Compare">
            <a:extLst>
              <a:ext uri="{FF2B5EF4-FFF2-40B4-BE49-F238E27FC236}">
                <a16:creationId xmlns:a16="http://schemas.microsoft.com/office/drawing/2014/main" id="{33F63D5E-8050-8637-739C-AA7DE2B71986}"/>
              </a:ext>
            </a:extLst>
          </p:cNvPr>
          <p:cNvSpPr txBox="1">
            <a:spLocks/>
          </p:cNvSpPr>
          <p:nvPr/>
        </p:nvSpPr>
        <p:spPr>
          <a:xfrm>
            <a:off x="4553876" y="2824287"/>
            <a:ext cx="3375099" cy="3533844"/>
          </a:xfrm>
          <a:prstGeom prst="rect">
            <a:avLst/>
          </a:prstGeom>
          <a:noFill/>
          <a:ln w="127000">
            <a:noFill/>
          </a:ln>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dirty="0">
                <a:latin typeface="Arial" panose="020B0604020202020204" pitchFamily="34" charset="0"/>
                <a:cs typeface="Arial" panose="020B0604020202020204" pitchFamily="34" charset="0"/>
              </a:rPr>
              <a:t>Both may include:</a:t>
            </a:r>
          </a:p>
          <a:p>
            <a:r>
              <a:rPr lang="en-US" dirty="0">
                <a:latin typeface="Arial" panose="020B0604020202020204" pitchFamily="34" charset="0"/>
                <a:cs typeface="Arial" panose="020B0604020202020204" pitchFamily="34" charset="0"/>
              </a:rPr>
              <a:t>Abuse of power</a:t>
            </a:r>
          </a:p>
          <a:p>
            <a:r>
              <a:rPr lang="en-US" dirty="0">
                <a:latin typeface="Arial" panose="020B0604020202020204" pitchFamily="34" charset="0"/>
                <a:cs typeface="Arial" panose="020B0604020202020204" pitchFamily="34" charset="0"/>
              </a:rPr>
              <a:t>Negative physical and psychological impacts</a:t>
            </a:r>
          </a:p>
          <a:p>
            <a:r>
              <a:rPr lang="en-US" dirty="0">
                <a:latin typeface="Arial" panose="020B0604020202020204" pitchFamily="34" charset="0"/>
                <a:cs typeface="Arial" panose="020B0604020202020204" pitchFamily="34" charset="0"/>
              </a:rPr>
              <a:t>Often accepted by the organization</a:t>
            </a:r>
          </a:p>
        </p:txBody>
      </p:sp>
    </p:spTree>
    <p:extLst>
      <p:ext uri="{BB962C8B-B14F-4D97-AF65-F5344CB8AC3E}">
        <p14:creationId xmlns:p14="http://schemas.microsoft.com/office/powerpoint/2010/main" val="2559539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C25F00F8400A2A4EB9E65BF965ABAC69" ma:contentTypeVersion="11" ma:contentTypeDescription="Create a new document." ma:contentTypeScope="" ma:versionID="7e151c016cf6065d2dcbac049da86880">
  <xsd:schema xmlns:xsd="http://www.w3.org/2001/XMLSchema" xmlns:xs="http://www.w3.org/2001/XMLSchema" xmlns:p="http://schemas.microsoft.com/office/2006/metadata/properties" xmlns:ns2="3ba0d557-7b4b-437d-b149-953a64858e43" xmlns:ns3="a01e7422-43d3-4ea1-bfe9-635ea8fbb099" targetNamespace="http://schemas.microsoft.com/office/2006/metadata/properties" ma:root="true" ma:fieldsID="bf7656b0e7708d1d95c36213a08a66b3" ns2:_="" ns3:_="">
    <xsd:import namespace="3ba0d557-7b4b-437d-b149-953a64858e43"/>
    <xsd:import namespace="a01e7422-43d3-4ea1-bfe9-635ea8fbb09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a0d557-7b4b-437d-b149-953a64858e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ee76ba0-9e36-402d-b87b-7fd35a46bce9" ma:termSetId="09814cd3-568e-fe90-9814-8d621ff8fb84" ma:anchorId="fba54fb3-c3e1-fe81-a776-ca4b69148c4d" ma:open="true" ma:isKeyword="false">
      <xsd:complexType>
        <xsd:sequence>
          <xsd:element ref="pc:Terms" minOccurs="0" maxOccurs="1"/>
        </xsd:sequence>
      </xsd:complexType>
    </xsd:element>
    <xsd:element name="MediaServiceDateTaken" ma:index="15" nillable="true" ma:displayName="MediaServiceDateTaken" ma:hidden="true" ma:indexed="true" ma:internalName="MediaServiceDateTake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01e7422-43d3-4ea1-bfe9-635ea8fbb099"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370e3138-6ba0-400d-a5ac-c26572c65b4c}" ma:internalName="TaxCatchAll" ma:showField="CatchAllData" ma:web="a01e7422-43d3-4ea1-bfe9-635ea8fbb099">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3ba0d557-7b4b-437d-b149-953a64858e43">
      <Terms xmlns="http://schemas.microsoft.com/office/infopath/2007/PartnerControls"/>
    </lcf76f155ced4ddcb4097134ff3c332f>
    <TaxCatchAll xmlns="a01e7422-43d3-4ea1-bfe9-635ea8fbb099"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E3C87B-4441-45D1-9FA9-ABBA29AD63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ba0d557-7b4b-437d-b149-953a64858e43"/>
    <ds:schemaRef ds:uri="a01e7422-43d3-4ea1-bfe9-635ea8fbb09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947CDAB-14CD-48A5-9FDE-9A4D900A9E8B}">
  <ds:schemaRefs>
    <ds:schemaRef ds:uri="http://schemas.microsoft.com/office/2006/metadata/properties"/>
    <ds:schemaRef ds:uri="http://schemas.microsoft.com/office/infopath/2007/PartnerControls"/>
    <ds:schemaRef ds:uri="3ba0d557-7b4b-437d-b149-953a64858e43"/>
    <ds:schemaRef ds:uri="a01e7422-43d3-4ea1-bfe9-635ea8fbb099"/>
  </ds:schemaRefs>
</ds:datastoreItem>
</file>

<file path=customXml/itemProps3.xml><?xml version="1.0" encoding="utf-8"?>
<ds:datastoreItem xmlns:ds="http://schemas.openxmlformats.org/officeDocument/2006/customXml" ds:itemID="{D5148717-624E-47D3-AA35-0B76D1E3A25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3232</TotalTime>
  <Words>1833</Words>
  <Application>Microsoft Office PowerPoint</Application>
  <PresentationFormat>Widescreen</PresentationFormat>
  <Paragraphs>195</Paragraphs>
  <Slides>18</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Aptos</vt:lpstr>
      <vt:lpstr>Aptos Display</vt:lpstr>
      <vt:lpstr>Arial</vt:lpstr>
      <vt:lpstr>Times New Roman</vt:lpstr>
      <vt:lpstr>Office Theme</vt:lpstr>
      <vt:lpstr>Hazing</vt:lpstr>
      <vt:lpstr>Objectives</vt:lpstr>
      <vt:lpstr>Hazing Defined</vt:lpstr>
      <vt:lpstr>Hazing Behaviors Can Include</vt:lpstr>
      <vt:lpstr>Additional Important Terms</vt:lpstr>
      <vt:lpstr>Hazing Versus Other Harassment</vt:lpstr>
      <vt:lpstr>DoD Policies for Military Personnel</vt:lpstr>
      <vt:lpstr>Identifying Hazing</vt:lpstr>
      <vt:lpstr>Hazing vs. Other Harassment. Other Comparisons and Contrasts</vt:lpstr>
      <vt:lpstr>Individual Impacts of Hazing</vt:lpstr>
      <vt:lpstr>Team or Unit Impacts of Hazing</vt:lpstr>
      <vt:lpstr>Organization Impacts of Hazing</vt:lpstr>
      <vt:lpstr>Levels of Prevention for Leaders</vt:lpstr>
      <vt:lpstr>Primary Prevention Strategies</vt:lpstr>
      <vt:lpstr>Secondary Prevention Strategies</vt:lpstr>
      <vt:lpstr>Tertiary Prevention Strategies</vt:lpstr>
      <vt:lpstr>Individual Strategies</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Reprisal</dc:title>
  <dc:creator>Tiffany Lemmo</dc:creator>
  <cp:lastModifiedBy>STEINKE, JAY C CIV DHRA DEOMI/R&amp;D</cp:lastModifiedBy>
  <cp:revision>82</cp:revision>
  <dcterms:created xsi:type="dcterms:W3CDTF">2024-04-23T14:56:21Z</dcterms:created>
  <dcterms:modified xsi:type="dcterms:W3CDTF">2024-12-23T20:12:04Z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0x010100C25F00F8400A2A4EB9E65BF965ABAC69</vt:lpwstr>
  </property>
</Properties>
</file>